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5" r:id="rId5"/>
    <p:sldId id="294" r:id="rId6"/>
    <p:sldId id="297" r:id="rId7"/>
    <p:sldId id="292" r:id="rId8"/>
    <p:sldId id="298" r:id="rId9"/>
    <p:sldId id="259" r:id="rId10"/>
    <p:sldId id="260" r:id="rId11"/>
    <p:sldId id="299" r:id="rId12"/>
    <p:sldId id="300" r:id="rId13"/>
    <p:sldId id="303" r:id="rId14"/>
    <p:sldId id="301" r:id="rId15"/>
    <p:sldId id="305" r:id="rId16"/>
    <p:sldId id="262" r:id="rId17"/>
    <p:sldId id="307" r:id="rId18"/>
    <p:sldId id="310" r:id="rId19"/>
    <p:sldId id="309" r:id="rId20"/>
    <p:sldId id="311" r:id="rId21"/>
    <p:sldId id="312" r:id="rId22"/>
    <p:sldId id="323" r:id="rId23"/>
    <p:sldId id="313" r:id="rId24"/>
    <p:sldId id="316" r:id="rId25"/>
    <p:sldId id="308" r:id="rId26"/>
    <p:sldId id="315" r:id="rId27"/>
    <p:sldId id="314" r:id="rId28"/>
    <p:sldId id="317" r:id="rId29"/>
    <p:sldId id="318" r:id="rId30"/>
    <p:sldId id="319" r:id="rId31"/>
    <p:sldId id="321" r:id="rId32"/>
    <p:sldId id="333" r:id="rId33"/>
    <p:sldId id="334" r:id="rId34"/>
    <p:sldId id="332" r:id="rId35"/>
    <p:sldId id="327" r:id="rId36"/>
    <p:sldId id="336" r:id="rId37"/>
    <p:sldId id="338" r:id="rId38"/>
    <p:sldId id="324" r:id="rId39"/>
    <p:sldId id="326" r:id="rId40"/>
    <p:sldId id="331" r:id="rId41"/>
    <p:sldId id="340" r:id="rId42"/>
    <p:sldId id="322" r:id="rId43"/>
    <p:sldId id="328" r:id="rId44"/>
    <p:sldId id="329" r:id="rId45"/>
    <p:sldId id="341" r:id="rId46"/>
    <p:sldId id="320" r:id="rId47"/>
    <p:sldId id="335" r:id="rId48"/>
    <p:sldId id="330" r:id="rId49"/>
    <p:sldId id="325" r:id="rId50"/>
    <p:sldId id="28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0" autoAdjust="0"/>
    <p:restoredTop sz="94660"/>
  </p:normalViewPr>
  <p:slideViewPr>
    <p:cSldViewPr>
      <p:cViewPr varScale="1">
        <p:scale>
          <a:sx n="103" d="100"/>
          <a:sy n="103" d="100"/>
        </p:scale>
        <p:origin x="98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8229600" cy="1519491"/>
          </a:xfrm>
        </p:spPr>
        <p:txBody>
          <a:bodyPr>
            <a:normAutofit/>
          </a:bodyPr>
          <a:lstStyle/>
          <a:p>
            <a:r>
              <a:rPr lang="ru-RU" dirty="0"/>
              <a:t>Исследование сердечно-сосудистой системы</a:t>
            </a:r>
          </a:p>
        </p:txBody>
      </p:sp>
      <p:sp>
        <p:nvSpPr>
          <p:cNvPr id="4" name="AutoShape 2" descr="data:image/jpeg;base64,/9j/4AAQSkZJRgABAQAAAQABAAD/2wCEAAkGBxMTEhQSEhQWFRUXGRwZFxgYGBobGxweHCAgGhkdGyAdHCghGBolGxwZITQjJyksMS4uGx8zODMsNygtLi0BCgoKBQUFDgUFDisZExkrKysrKysrKysrKysrKysrKysrKysrKysrKysrKysrKysrKysrKysrKysrKysrKysrK//AABEIAPUAzQMBIgACEQEDEQH/xAAbAAADAAMBAQAAAAAAAAAAAAAABQYCAwQHAf/EAEMQAAIBAwIFAgMEBgkDAwUAAAECAwAEERIhBQYTMUEiUTJhcRQjQoEHYnKCkaEVJDNDUlNjscFzkvAlotE0VGSUw//EABQBAQAAAAAAAAAAAAAAAAAAAAD/xAAUEQEAAAAAAAAAAAAAAAAAAAAA/9oADAMBAAIRAxEAPwD3GiiigKKxdwO5A+tfQaD7RRRQFFFcPGeJrbxNKwLYwFRd2djsqKPLE4FB2SyBQWYhQBkknAA9yfFI35uticRdW4+cEUkq7frquj+daLTl5pwJOJYlcnUIAfuIvIXT2lcf42zuMgLVIqgAADAHYCgRDmdf/trz/wDXeuYWF3dkyyTz2SbhIY+jrx5aVisgJPhV7DuSTgU9FBGRniYvDZmePoiMSi46P3pGoqY/i6esYBLaezDauy/S6s1E0bz3q6x1YmEZfQdtUWiNclTg6TnIz2NMrriui8gtiQOrFK4z3JjMY2/Jz/CmtBPw85WbDJd4z/hkilRv4MgJom5ytV/zz9La4P8A/OqCig4OD8ZgulL28qyAHDYO6nvhgd1PyIrvqf5h5b6rfabd+heKPRKvZsdkmXtJGe2+4ycYrfyvxz7TGwdenPExjnizujj28lGHqU+QRQOaKKKAor4TSK55utVcxxs1xIDgpbo0pB9mK+lD+0RQPqKQ2vNcLP05Umt2yAOvEyKSewD7oSfbOTT6gKKKKAqV/o37dNM8skwhjcxRRxyvEraQOo7GNgzHqFk77dP5mqqp7kN82pz3E9yD9RPJ/v3/ADoNY5C4fjBgLgHI1yzOc/V3Jrjk5F6QJ4fd3Fo/cDWZovOxjlJGPoR2qxooIY85zWUixcWjVFY4S7hDGBt8AOD6oW+uR86tLa5SRQ8bK6nsykEH8xWnivDoriJ4JkDxuMMp/wDNiO4Pg1CcC5KtepJbt1YbiDHrt5Wg6sbZ6cmmJgAfSVOAPUjEd6D0ap5ojccQ9Q+6tFBXtgzSg5P1SLG3+t52wu5gH2KNGPELoZOmOICKWSVs5CqGjLudwO/YZJHemXJVhcRwGS7K/aZ26soUYAJAVVG57Kqjv3zQUFFFLOM8ft7bAlca2+CNfVI58BEHqY7HsKDDmTmK3sourcPpH4VG7uRvhF7scfw81MXPON5IenBa9B30CEXAZmfWdn0x+jpqupm+8yuBtuKl+e+HzMrcQvAsbTHo28bSENbxmN3JH4GnfTggnA7Z8it4H+kC2l09LDWyKiyTFlVkYqCC0Z3EYyql84DHG4BNBLX3Kt3LcR3l1BPMYhonAmAkdm/HaaHURxoQhHwswZwRtTiPi3E7ImKY/aWKhoIhC7s2cjpmdCFBQ4y7qMgg53qmi50tijOwljI0lUaNuo6uSI2jQAtIrYOMDOxyBW+95rtY4kl1mQSLrRYlaR2UbMwRQW0rnc4280HPwXmsSTG1uIzb3IONJIZGOkPhJB6S2lgdJw2MnBAJqkrzW+tLKa/ciWWV7rT0pFIMNtL0tcbJvjrukYbI30gZwG3s+VeKtc26vINMqkxzKOyyIdMgHy1AkfIigb1GcxMtjfw8QJ0wzL9muj4B7wSN9GyhPs4qzrj4xwyO5hkt5l1RyKVYfXyPYjuD4IoPj8XtwMmeIDGcmRe3v37UpHMv2glOHqs+NmnJxAnuNQ3lcD8Kj5FlqWvZoeG28yXEEH2iKF2trjoxqJwo9IzjadfTqXz3GRkC25TtEis7dEGB0kJ8kkgFiT5Ykkk+5oOB+U+thr2eW4Oc9MMYoRtjAjQjUvfZ2b509srKOFBHDGkaDsqKFA+gG1dFFBruIFdWR1DKwwysAQQe4IOxFTb24s57aOGWUiaQr0HYyLpVSzMpfLRhcDs2NwMZIqopDZwa+IXErDaKKKKM74GrVJLjwCcxg48KufFA+ooooCkXLiBJb6L2uNYGMbSRxt+fr1jPyp7Sy3kH2yZds9GE487tMP8AigZ0UUUBUhzQ88l3BHYlVnQN1pWXUkcTjGlh3LlgrKuR8OTt3q7iYIjOxAVQWJJwAAMkn2GKVcqwEQCWQASznrS492+FfoqBE/d+dBjwbliGBzOdU1yww9xKdUhHkDxGv6qgCndFfCcbmgQ83cZeFI4YMG6uG6cAIyAe7yMP8EaZc++APNKbiODhgRYIvtHELk6VLbyzN3d5GwSsS9z4AAAHatVtxiN5ZOKSEtGM29hGoy0vYu0Y2y0rgKD20xg5AJNdLW7WkFzxK5KteNGcE/DGP7qBPlqIBPdmP0FAruODIk8XVjS/4nL6i0mejAg7sF3Eca5wABqc/mRW3fK9nMoWa1gfH+kvfGDjbIrZy9whLeIAeqR8NNIfilkI9Tsfmc4HZRgDAAFNKCXXkGyEiTBZRJGCI2E83oBGCE9foGCdhjua+2fIVnE8kkYmR5P7RhPLl87+s6/V57+5qnooPPrjlK3tZIUspWimRmmgt5WZoJXwwbdgSr6WYZU5AbOCNq6eWeNxi8lUAxpdNqCPs8dzGoWeJxuAxjEbrg4YByMjen/NltI0HUhTXNCwmiXIBZl7pk7DUhZc/rVCc3JbzGDiSl/ss+mO5K5V4JFbEM+PwSRPlWznYYwe1B6pRU9wHi0wma0vNHWALwyJsk8Y21AZOmRSQGX5gjYiqGgSc5cvpfWc1s4GXX0E/hcfC3y3/wCa5P0bcRefhts8gIdV6bgjB1RkxnbxutU1S/JEXTa/h39N5IwyfEqpLn5DU7D8jQVFFFFAVM8jyFxezHOJLyXGfaMLB/DMRp/f3Qiiklb4Y0Zz9FBJ/kKT8hWDQ8PtkkBEhQPJnvrf1uT8yzE0D+iiigKnLY/+r3A97O3x+Utxn/cfxqjqY5rtriOWG+tI+tJGDHLDkAyRMQTpzsJFYAjPuw80FPRURxjn+SCA3DcNu1QYyZWgTuQFGBIzZJOANPtWqy4/xO4VpfsrWi6cxI0fWkc4z6vXGsQztg7/AEoKbm6bRY3j/wCG3mb+CMa7uHjEUY/UX/YUh51lk/oi7MiqJDayB1U5AZkIYA7ZAJOKfcOBEUYOx0Ln+AoM7q5SNGkkYKijLMTgADuTXmXN3GL68lt7SGBktrkS4DN05JUj05aTYtBbnqLsPvDuML2NZxOMSzvLdeiztMMA+yySAajI3gxxjGnP4tRx6VNfLmMvxa3cMCiWkxxn/MeMAj66f5UG3l3lgQFZZ2E04XSrAaY4k8RwpnEaged2PkmsOaLY3E9ra/3eo3EozjUIcGNe/Yysh/dqlpHxFil9aufhdJYf3jpkX+Ub0HfwbiIuIVlUFc5BU91ZSVdT9GBH5V20n4LbmOe7TfQ0glQY2GtRrwfJMgZj+186cUBRRRQFTVhbRi4vbF0BjlAnCkellmyky/8AepJ/6lUtJuJWjNeWkqjZFmDt+qwX0/myqf3aCE4xLJw7p28pykTGbh85IOyAmS0kLEYZotaKxOCGG+Vr0rhfEI7iGOeFg0cihlI9j/z4pRz/AMKFzw+5j06mEZeMf6ieuPHn4gB8wSPNLUtJBBHf8O0o0kaSywOdMUoKgk/6MuPxgYP4gdiAs6n4JRFxKSM7faYVlT5tEdEn56WiNMOAcWS7t47iMEK4zg9wRsw9jggjIyDjYmtHMnC2mRXiwLiFupAx7agMFW/Udcofkc9wKBsTXnvBOD3N7Gb6TiFxC7s+iOIqIo1R2VVKkEOdt9XfJq24PxFbiFZV2zkFT3VgdLqfmrAj8qjeaoJLctbIxEPEJlVTnBjd2BuFB2wskQkYHuHz7jAbrCe9vwYJUi+yh8SXCkqLlFxtFGQSqswKsScEZ0k5zVzWEEKoqoihVUBVUAAADYAAbAAeKzoCiiigKKKKCX554fM/2W4hUyfZZxM0I7uulkOkeXUMSB53p/Y30csSzRsDGwyG7fXOexByCD2IINdNebfpNjltYLtoYnkt7uGRZVjGenNjaTHhHXUGPuqnudwouaZ+tLa2KHImYSzEduhEQzA/KRtKfMFvaqeo7ka2DSzzMPXCkNmp/VijWRiPfMkrD92rGgwljDKVYZBBBHyOxpHyxywtnn72SUhEiQvj0RR56ca4A7ZOT3O3sKf0UBRRRQFYSyqo1MQoHckgD+JrOpjhfDheMt7cZdDvbQn+zRM+mQr+KVgA2TnSCAMbkhRrcIWKBlLLgsoIyM9sjuM1spbxnhYmXUp0TJvFIO6keD21IexU7H+Br7y9xT7TbpNp0sdSuv8AhdGKSL8wHVhnyKBjRRRQFaGtIzH0iimPGnQQCuntjHbGPFb6KDCGJVUKoCqBgADAAHYADsKzoooEFswgvZ0JCxyxi4yTsHU9OU/qjT0j9dVIeJ3v9KS20dpExghuEne6dSsZCahiHODKxz8Q9OM77iu3mbhq3PEbSF89MQzPKo7OqtFpjf8AUL4Yjzowcgmq9VAGBsBQfaKKKAooooCiiigKwljDKVYZBBBHuDsRWdFBLfo8s1t7eW1DtIbe4kRnb4mziVSd+4R0H5VS286uodGDKwyrA5BHuD5FQnMcpS5nskYhuIdHTvjAOYrpl8llhRTtjuNxiryKMKoVRgAAAewGwoM6KKKAooooE3Nl2UtyiHEs5EEX7cmRnuM6V1OceFNM7K2WKNIl+FFVR9FGB/IUi4tIf6SsUPwdO4YftgIAf+xn/jVHQFTvCT0b65t99MwFzH2xk/dzAfRgjH/qfWqKkFwM8UhPtazZ295IcZP5H+dA/ooooCiiigKVcyz3McPVtVV2jIZ42BzIg3dUORpkI7E5GdvNNaKCR4DxJLu/NxEdUX2KEq3sZJJCVP62FXY9vzquqG5Ns1tOJcRtQMCXRcxe2h9SuB9JNX8auaAooooCiiigKKKKAooooJTjkaPxbhwI9ccdzKDjsMJH3+eo/wAKq6mobdZeKvMCCLe3WE/J5GMjL7ZCCMn9sVS0BRRRQFFFFBNc45SSxuA2BHcqsnbGiZWh9u/UaMfmapamv0iT6LGQjJctGsYXGoyGRRGBnbOrG+31HeqRTt2x8qD7U1yzJ17q9usAqHFtEwOQUiGXx4/tXkGf1QPFUcmcHHfG31qX/RirDhsOvGvXOXx21GaQtj5as0FVRRRQFFFFAUUUUE5zLF07izvBgCNzDMdv7OYaRnPgTCE/kfGao65+IWaTRPFIMo6lW8bH29jSvlriDkNbXB/rEOzHGOov4JV8EMuM47NqHigeUUUUBRRRQFFFL+PcXjtIHnlyQvZV3Z2Oyog/EzHAAoN3EuIxW8ZlnkWNB3ZyAP5+aQtxe8uh/UoejGc/f3QK7eGjhHrb9/RRwjgLzOt5xAB5c6ooe8duD2AHZ5cd3IzkkDAqooF3AeELawiJSznJZ3Y5aR23Z2PuT/AYA2FMaK4bnjVtG2iS4hRv8LSIp/gTmg7qK1286uodGV1O4ZSCD9CNjWygKKKKCV5pg+0XlhakZVHa7fbP9kNMY+WXkB/dqqqV5fLS8S4hMQdEYit4jvj0gyS6fHxOAceU+VVVAVL8mgQyXlluOlOZIwT/AHc/3oK+dPUMo+oNVFSXOLizlj4oELCMdG507noMc6seTHJpb9ln96CtorVa3CSIskbBkdQysDkEEZBB8gittAUUUgl5wtA5RWeQjOTHG7qNJKt6lXT6WGk77EgdzQP6KRxc22h3Z2jGrRqljeNNWSNOp1C6gQRjOc7U8FAUq4/wUXKjS7QzJvFMnxIfz2ZTtlTsfyFNaKCS5I5gmkaSxvgBe24BcjAWZDssqbDY+RgYJ7DsK2o3n21ML2/FIwS1q2JgM5a3faUYHfR8Y/ZNWCOCAQQQdwR2I8YoMqKKKAqaiUXd+7E5isiFVfwmdlDMx9ykbKo9i7fKnvELtYYpJpDpSNGdjucBRknA3Ow8Uu5Rs3jtY+r/AGsmZZf25DrYfMLnSPkooHNfGYAEk4A3JNfanOIo16zwIzJBGwEjrgF3G5Rcggqhxq2wx9PhhQIuL3cl47an6NkukKuopJMTry7g6GWLC6l3wyhicjYaeE8v6JyqQhYkUEDpIOqCuCSQdQKoFjxp2JPpJAYVlxwQyKNUjxsMYKEMQcYO8itqGNsEHu3vWXQhs41kYsdJVC57kyuiaiqgKCW0kkKMbmgkpuXIImE1u7WhkyqNFrjZ8rrUvqXpls5GChPjOqmnLfME4EK3XrSZVMc2jpspcZVJl7Bm/Cwxk7EKcA03FbZZIZI3OFZSCfbPn8jUhd2GtpEKKokLNJIDkq5wrhQoRmcEKylg2cbe1BdUq5m42lnbtMw1NkJHGDvJIxwiL8yf4DJ7CsODcaVrdpJnUPACtwRsqsihmP7JUhwf8LCkvL9k17cf0lcKQi+myicY0p5mZT2kffHsuPJoHXKnDXgt1WUgzOzSzEdupKxdwP1QTpHyApxRXFxTisNumueRUBOBnux9lA3dvkATQdtYyIGBUjIIwR7g96QW/O1i5A62jJwDLHLCCewAMqKCT7ZzVADQQMPDLvhLO1srXdgxLfZxvNBnc9H/ADE3+DvgDGT3qeX+ZLW8QvbSq+Mal7OhOcB1PqU7HuPBptSDjfKFrcuJWQxzj4Z4mMco/eX4vowI+VBw83X/AFXNjG+PQHuMMwfpswUohVGOsqWbABYgADGsMN3C7GNGjiibBVUZAHUFURCi+kLkpqfOCBgt22ApG/KPEoSxt7qOfU5cmcOjsW07u8R9WnQuNh2wcjADmwh4mMBkskY51PqmkPYY2IU427atqBlJwsCIgoXLHU66gwzksQAwCuAWI3AJ2yc71J21pd2es2gXTExMlr1jKrrp1np5QG2YnUFU+khRtvTS447cQuIpLvhrSsRpjJeFm+W8jnP5GmcUjXBCXFqQq+tJUlR4ywGNiCH7E91xQd3BeLR3UQliJx2ZWGl0buVdTujDI2PuD2IrvqDvZGtLlrtTqUELeDTuUOjS50qFMkWsNkd49Q3wCLtTncUGM0QZSrAFWBBB7EHYg/lSDk5jGstkxJa1YIudyYWGqBu5z6cofJMZO2RVFUnzchtpouJoCViUx3SgZLQE51fMxNl/oXoKyisIZQyhlIKsAQR2IO4IrOgQ80nqdC0Az15B1B/pR4eXO4ODhY9v8wU+pTDYOb2S4f4ViSKIe2SXlb8z0x+5Xfe3SxRvK5wqKWP0G/8AGgW8evnyttbkdeUE5/y4xjXIdjvuFUY3YjwCR3cM4ekCCOMYUfMn/cnfyfcknuTSHleyZppbudCJpCcZxiJR6UiG+SdI15xjMj47mqhmAGTsBQc/Er5IIpJpThI1LMcZ2G52Hc1JcTvvtcy2eCsn36Srv6UK6oZhnGVLCLBAPqJHgkO7rjlpIjpqM6EFHEUbygg7EExqR2zWHJ9xI8Th1k0RuUheVWSR4wBgsrAEEElckDVpz5oOaDmJWhaK4Ux3CjRNFpL79iVA3kiYZIYeNtjtU9e3EPTZPQsaHDKzekr3QTNuEIePSd8hGG/vdcT4PBcaetErld1JHqX9lhuv5Gk8HIVgrhzCZMY0rI7yIunOkKjsVAGTgY2yaCa5e4Q/EJftUgaO0KqrICwF1pwyakPwRIxYDBw4AHw9/SgMV9pbx3jcVqgaTJZjpjjQapJGPZUUbsf9hucCg6eIXyQxtJIcKPYEknwFA3Zj2AG5pdwiwZ3F3coBMQRGh36KHfSPaQ4BcjyAASAK08I4fLM63V6oVxkwwA5WEHbJPZ5sZBbxkgbZJoKDTd2qSo0ciq6MCGVgCCCMEEH5VNcDD2En2OVi1sT/AFSV2B0//juTuWG+gnOVGM5UZq65eJ8PjuInhmUPG40sD7f8HznxQdVFSDX8/DcLca7izA2ud2lhA7Ccd5F/1BuB8Q7tVVbXCSKHjZXRhlWUggj5Ed6DbUnxifVeGC7kMNroBi0sY1mY51rJIMEFcfACAwOTqwQKyknMHHRCywxwPczyKWWJNI9K4DMzMQqqCyjyfUNjQbOGWljGuLdbdVPfQE3PuSO5+ZrBODwwydSBuiSN41YCJ/mUOQD+soB+ZpTaRWspWK84bHbyNkIJI4nRjjOEkUY1YzsdJOGwCBmlfEP6I+zs8VrB6lPSkltnEOrcJqk6eFTV33oK7ilkJopVLBuohVRuV7bggMNYJByNsjIO1cPIN6723QmJM9qxt5SSSSUxpYk7nUhVsnyTXByLJHH9z91EzjWIlhEWo+WjZZGSZceVJxkZxXBdS/YeJQXQJFteBbeVWBBRx/YO+RnOB08k5ORnsKD0KsZEDAqwBBGCDuCD3B+VZUUEdb2r8KJ0sX4cSSVPxWuTkldvVb+47p3GRnFejggEEEEZBHYjxih0BBBAIIwQdwR86U8s2Rt0e29XTiciEt/lsA6qP1ULGMewQCgcVCfpD4jqlhsg6qDiabVIqEqp9KqSD6hpeXcYPQwe9XRNeWcvs9zdT3jIriZyYo2MLGSNEIiRSctErLqfLYHw4+I0HoPLdsI7eNVxpwCoC6e+5yMA6iSWORnJNd9xArqUdQysMFWGQR7EHuK+W0SoiqqhABgKMAD5DFbaCe/pC/1aY7GIRg4Be5CnHuFWJhjHjNZJxC/DHVZxaRndLnLH2wGiUf8Aup/XJxTiMdvGZZWwowNgSSTsFVRuzE7ADc0GnhXF1mZ4yjRSoFLxPjUA2dJBUkMpwwyCd1I7g0xpJwSzkaaW8lXQ0qoiRnGUjTURrxn1szMSAcAaR3BJd0HLxPiCQRNLIcKv8SScKqjyzMQoHkkCpDgQl/pRnuXV5JIDpQL/APTlSjGNSTuWSVCSO5U+BgdvEupNxaCFgRBBAbjvs0rM0S/XQoJ84Lg+1dHGJBHLazlvQkvT2w2VkXpamOMg9VkB37D+AUlFFFAUUUUE3z1fhIUgyQbmQQ7ZBCHLSnI7egEZ8FlpHy5A1jfrbRsPs10sjhNiEmj069GnZAwcEr2yjY9zneT/AGjisnokeO0i6WEH95KBJIdyA2lBGpXz1MYNbYYXk4vGmoFLaF5HKYC6pdMaLpAyCDHKdyThhvQXFIeY7YJJDfAZaDKv/wBGTaT/ALSFf6IR5p9XxlBBB3B7ig4+KWCXELRsThhlXXGVPdXQ+GBwQaQ8siVLiSKQdJsFpE0/dSsT/bwsNkLHJeM7gkHzqb7we++xzDh85IVifsch+Fk79HPiSMbAH4lAPcGqqgmLjl4xyhoUV7dn1vbtt03znqwH+7bO7LsDuRgk6uvmjgsdzG0cqh0ZcYB0sDnZ9WobL37ZyBTytNxArDdQxGcZ/wDnx2FAh5G4s8sJhncNcW5CSEEfeL3imXH4JEwwI2zqHg1SVHcaja3uIuIMdBVencbgqyOV9Kk4J6bAuNs46me4qxoCiiigTc53rQ2F1KhIdYX0EeHIIT/3EVPcsmONYrdMRtDmPDaHMR21dQrhULagqrqbIKHGcgMv0nD/ANLu/wBgZ2ztqGdvO2dq1WnEVJ6bFSBoZlbbTkiRAFYFupo6f3ehe+xzQUfDHDRKQHHcevOrIJBzkk9/nWy8uRGjSMGIUZIVSzfkACSfkK2qcjNfaCZn47cFOp047OI7B7phrydlxEhxufBkB7bV94LHC8waWSSe4UalMkbRqo+EmFCAq/FgsMtg4JxWfEOlDNmOI3F44LIGOdCnbJYgiCHO2QN8HAYilPB+ES3Uss00rFHARpEynUC5+7h3ylsCT6s6pGychQMg/uuabVGZRIZGTOtYUeUrjf1CNW0/nX275lt0tBehjJEwUp0xlnLEKioDjLMxAAON6Z2tskahI0VEUYCqAAB8gNhUBwBBGbe1A0iPiN0FXwEUSsg7/wCF0oHH2/7W2qOGW2vLfJiW4UJrVsaxlWYNE2FBIOVIU47Z7Osbq0YRoUJ6iFAQDGwDYDDHxBwPh23yCRud3Ndo7QGWDa4gzLCcA5KjJjOfwyLlD7age4FSv6PFu5rq9u5nzBPoKx7qytpUpjGNuiU32J7eKC54TddWCKXtrjVse2oAkfWuukXJzkwyA5Gm4nAB20qZGZV+WFYDHjGKe0BWueUKrMeygk/kM1spJzvP0+H3j7+mCQ7d/hPagl+S8vbLcbK1w5uXczdIMzlzpyilmCLoGljgDHbGKurWxjjZ2RQC+nUfko0qB7KB2Hbc+5qY5NVI0itVAYwoscv3eNkUBWyNpBrV11Z+IMMAg4rI3DqDuAwzuCDuPIO4PyoIHjaf1Jr8f2zXcLxyDuENxHCqgj+7MXjsdROMmvQqmry0V5bewiXEMASWUDsFjP3Ef1MihvpGfcGm9jxeCZnSKVHZDhgpBI3IP8wR9QRQcvH5LJ16F20JDYIR2AI32Yb5Ug4wwxg+a4Lu1vLbBguY5Y+whuzpP7sygtsM/Erk+4phwpUZ7tSAfvcOCBuDGmAfcYNTHFLSNZLaGZFeK2ukCB8tmO5R4otjsdMpKb52UeaCpseMhnEUsbwSkbK+CrbZPTdSVfG+2xx4FMLe4DjK6vHdSO4B2yN9j/uKTNwQQOslqgCZAeEEquCSdca50K6k57DIyM9qcxzAsy+Vxn89xQcHH7BJLeYFRnpyYJ8FkZSdvcE5rn5GvXm4faSyHLvChY+5wN6b3bgIxJA2xuQNzsNzsMnAqa/RbcB+E2RXxEqn6r6T/MUFVRRRQJedbJ5rC7ijGXeCQIPdtJ0gZ7EnFR3LXElmt4p4xJrdQQuYcJoGMsWViAol16jlshQdvTXpdeU29u9pNdWZClUlWa2ADltM7ZZnRCnUiH3iEsxA0KMHyHpFjdxhFPpj1sRpJUHW2XI2OC5yWx33zXdU5weaRJNL9BUCogEYf1MNS4DMfAU+nB+ZqjoJ/i/BnKPFASDcvi4mZvWsZ+IIR2Oj0Lj4c5+ryCFUVUQAKoAAHYAbAVsooCoNY9PEEAGwvZifq9sr/wDzV5XObOPVrKjVkNk74IXTkZ7HTttQdFS3DeEPaFp9WQVKOgyc4lJgbtsVifSduwHhRVHLdIoBLAAgkHxgDJJPYDG+TUxzFO84iiiO8p0FA6encMZCRkFVQMwI/FoGx2oGfKMOLfXkt1XkmBOMlZHLRk42z0ylOq128KoqoowqgKB7ADA/lWygK5eKWgmhliIyHRlP7wIrqooITlfiLSxQ64316NUjNHI6FgGWXThzqIl1DRsQp2G2atI2JUuu5YZAJIHbbuMrnbx5NQEPDxbcSnjcusU3UuomMrhN8NcJgZCsr/eagVOHI3G1X9kx04JYkEglwAf5AKdvI2oFfFuFv0pktzpkuX+8lJ3RSArMv6yxqFUdgdJORnPLfWSQT8O6aKqKzwZwNlaJiq/m8a/mKpaS82xSGBDEup0ngcbZwBKnUP5Rl6BPwrj8RvsxPrhvAyq2MBZ7fKupz+JkwQP9M481R8U4Sk6OrZUuEBZe46ba0xnbZiTXncPLdxFGyFTHHJPIEdfjhmSWT7LcADujqVV85205GnVXqSZwM9/OKD7XNdwofUw1Y2AJwCfAGTjJzj866a03gTSepgLsck4AOdjnwQcYPvQLJLiUrGwV/jQyAqRpXTnAHds5AO5wc+BS79FsKrwmyC+YlY/Vtz/M103l2JH0DJUEo2VdhpUZkwQDqdgVUKd8ZZc1nyHNr4fauBgNErY9s7/80D6iiigKh/0jxmAwcRXWFhYR3PTxqaByMjBGCFk0tv41DsTVxWq7t1kRo3UMjqVZTuCCMEH8qBZBMoXqEuqnD5yCTupVQykqFyxTT8j43LWLOBk5PvjH8vFef8mR/Y5f6OlKAwN/Vt9JlikLsp9mKAygjvkb9waseGZQ6HZiWJ0K27BVwDkliX3I9WfxLQMqKwiJI9Qwd9s5+n8qzoCiitYcDuw743x3PYfWgneKNJDI2JQYwi6Ijr1McNrUsTjBRdjkaMFiDmtXJ1kHkkuzhjvFG4HxBcCRgfKl10D3EYbuxJ5ePNNJemzh05kXXJMoXMULARsrg5LO2lyrbbkZGEJawtbdY0WNAFRAFUDsANgKDbRRRQFFFFAn5n4W00QaLHXibqQkkqNQ7qxG+h1ypHsflXPw/ib3EfoDhfUJGOOohyymPSu6yqdJzgrgZBbvVBUlzVwGYSG+sDi5AxJEWYJOgyMMAQOooJ0sfpt3AU4kYE6htqAUjJJGNy23p3yP4VupZwniAuIxLExClvxKM7AakIzlWDZU53BU0zoCiiigK4r24GTGRnIAwCuo5OCQH2KjO5yfbBNbLm7wshjHVeMbxqRqzjIX5Egg7+4pLxHigjGueURhgWTcoyg4ZQwbCdlYEvjBwPNBwcZ4oscMt0XKBEd49WllkCMCpQLIcLgKv4f7QbZJFP8Alnhv2a0t7fzFEiHzuAAf55qctuGS38ySzKEtEKyLGVOqaXY6zq9SQghSF2LFQSABg21AUUUUBRRRQRn6SuFu0SXkAbrWxyQhYNJC200fpIJ29QGe6iuvgN5CIRJblWtzGsgRBlm1jc6W3jA7YLN2IOCDmoqSvOW5IHeWxPocHqWpIEZJ7vFqBWKQ+xBU5OQCSaB8lw2QBHvq0N6goUdwcediNv8Aiu8VMWPG4zhWJiePSGSUEuHkIjRmBDMVLkqHD4x3JBFdgv4gUQnTlX9JIUhcEjAC5GVRmAJBxqPjYG8kh/CATttnG2cE/wC9IOP8cEao8I6srsY7eNWOJJCM5bG3TVQGLeBn5Z0cS4qkStpVy2FiWOIMZXYadogxGiNQd37b5yMb7+XeDS9Rr28wbl10hFOUgQ79ND+Jjgan/EVHYACg7eXODfZ421v1ZpW1zSkY1OfYfhRRhVXwAO5yabUUUBRRRQFFFFAUUUUEjx6wa1n+3wIrKxX7QjdlBIV50AUnWI9mHlVB/Du/4dfCRRIra0kb0kaSFAHfUD6lYjIO/wAQFd9RHEOTriKXrcPuNCF1d7STeFip1eg4LQAsdWFBGfHigrjfLuB6sZ3GMFgSpQHONeoEYrTNNrwEbGDuB8YKsvzHpG4b3B2+cTc8W4ghKzWFzI7DRmIwNEFO7sN8MzlQfWNsnGMkHr4PwfiF0rNxApbpJgvDDgSEr8P3iYMYxgHDMxx8S9qBjfcReWQxWsaTHqET6wVRQuVGZFzltQDacMcYBCg6h1cL5bCsstw/XlB1DbTGjHbUiZPqxtrYlseR2p1a2yRoI41CIuwVRgCttAUUUUBRRRQFFFFAUUUUHDxThMU4HUX1Kco6kq6EdirDdf8AzNKn5YZgA1zJgEEnSgJwcqDtoONhnT4+tFFAx4XwSGBmdQzSP8UsjF5CPbUx2XP4RgfKmVFFAUUUUBRRRQFFFFAUUUUBRRRQFFFFAUUUUBRRRQFFFFB//9k="/>
          <p:cNvSpPr>
            <a:spLocks noChangeAspect="1" noChangeArrowheads="1"/>
          </p:cNvSpPr>
          <p:nvPr/>
        </p:nvSpPr>
        <p:spPr bwMode="auto">
          <a:xfrm>
            <a:off x="155574" y="-144463"/>
            <a:ext cx="1845265" cy="1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12976"/>
            <a:ext cx="5126360" cy="3434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8767" y="215306"/>
            <a:ext cx="6357982" cy="1686964"/>
          </a:xfrm>
        </p:spPr>
        <p:txBody>
          <a:bodyPr>
            <a:normAutofit/>
          </a:bodyPr>
          <a:lstStyle/>
          <a:p>
            <a:r>
              <a:rPr lang="ru-RU" sz="3600" dirty="0"/>
              <a:t>Для исследования сердца применяют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83252" y="2734142"/>
            <a:ext cx="47246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Пальпацию сердечного толчка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87391" y="3458607"/>
            <a:ext cx="42792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>
                <a:ln w="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электрокардиографию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3282444" y="1823395"/>
            <a:ext cx="54146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аускультацию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7529" y="4389774"/>
            <a:ext cx="4963313" cy="203040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i="1" dirty="0"/>
              <a:t>Частоту сердечных сокращений</a:t>
            </a:r>
            <a:r>
              <a:rPr lang="ru-RU" sz="2800" dirty="0"/>
              <a:t> </a:t>
            </a:r>
            <a:r>
              <a:rPr lang="ru-RU" sz="3600" i="1" dirty="0"/>
              <a:t>подсчитывают </a:t>
            </a:r>
          </a:p>
          <a:p>
            <a:pPr marL="0" indent="0" algn="ctr">
              <a:buNone/>
            </a:pPr>
            <a:r>
              <a:rPr lang="ru-RU" sz="3600" i="1" dirty="0"/>
              <a:t>за 1 мин</a:t>
            </a:r>
            <a:r>
              <a:rPr lang="ru-RU" sz="2800" dirty="0"/>
              <a:t>. </a:t>
            </a:r>
            <a:endParaRPr lang="ru-RU" sz="2400" dirty="0"/>
          </a:p>
        </p:txBody>
      </p:sp>
      <p:sp>
        <p:nvSpPr>
          <p:cNvPr id="2" name="Стрелка углом 1"/>
          <p:cNvSpPr/>
          <p:nvPr/>
        </p:nvSpPr>
        <p:spPr>
          <a:xfrm flipV="1">
            <a:off x="1731381" y="1546673"/>
            <a:ext cx="1602525" cy="900738"/>
          </a:xfrm>
          <a:prstGeom prst="bentArrow">
            <a:avLst>
              <a:gd name="adj1" fmla="val 25000"/>
              <a:gd name="adj2" fmla="val 27820"/>
              <a:gd name="adj3" fmla="val 50000"/>
              <a:gd name="adj4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flipV="1">
            <a:off x="1267279" y="1497397"/>
            <a:ext cx="2080991" cy="1686964"/>
          </a:xfrm>
          <a:prstGeom prst="bentArrow">
            <a:avLst>
              <a:gd name="adj1" fmla="val 13958"/>
              <a:gd name="adj2" fmla="val 15966"/>
              <a:gd name="adj3" fmla="val 29015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V="1">
            <a:off x="816879" y="1420850"/>
            <a:ext cx="2549334" cy="2566380"/>
          </a:xfrm>
          <a:prstGeom prst="bentArrow">
            <a:avLst>
              <a:gd name="adj1" fmla="val 9671"/>
              <a:gd name="adj2" fmla="val 11130"/>
              <a:gd name="adj3" fmla="val 18358"/>
              <a:gd name="adj4" fmla="val 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607" y="4389774"/>
            <a:ext cx="3405028" cy="22658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/>
              <a:t>Пальпация области сердца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952" cy="4572000"/>
          </a:xfrm>
        </p:spPr>
        <p:txBody>
          <a:bodyPr>
            <a:normAutofit/>
          </a:bodyPr>
          <a:lstStyle/>
          <a:p>
            <a:r>
              <a:rPr lang="ru-RU" dirty="0"/>
              <a:t>Ладонью руки определяют </a:t>
            </a:r>
            <a:r>
              <a:rPr lang="ru-RU" b="1" i="1" dirty="0">
                <a:solidFill>
                  <a:srgbClr val="7030A0"/>
                </a:solidFill>
              </a:rPr>
              <a:t>локализацию </a:t>
            </a:r>
            <a:r>
              <a:rPr lang="ru-RU" dirty="0"/>
              <a:t>сердечного толчка, </a:t>
            </a:r>
            <a:r>
              <a:rPr lang="ru-RU" b="1" i="1" dirty="0">
                <a:solidFill>
                  <a:srgbClr val="7030A0"/>
                </a:solidFill>
              </a:rPr>
              <a:t>его ритмичность, площадь и силу</a:t>
            </a:r>
            <a:r>
              <a:rPr lang="ru-RU" dirty="0"/>
              <a:t>. </a:t>
            </a:r>
          </a:p>
          <a:p>
            <a:r>
              <a:rPr lang="ru-RU" dirty="0"/>
              <a:t>Наиболее интенсивно толчок ощущается слева: </a:t>
            </a:r>
          </a:p>
          <a:p>
            <a:pPr>
              <a:buFontTx/>
              <a:buChar char="-"/>
            </a:pPr>
            <a:r>
              <a:rPr lang="ru-RU" dirty="0"/>
              <a:t>у крупного рогатого скота — в четвертом межреберье, </a:t>
            </a:r>
          </a:p>
          <a:p>
            <a:pPr>
              <a:buFontTx/>
              <a:buChar char="-"/>
            </a:pPr>
            <a:r>
              <a:rPr lang="ru-RU" dirty="0"/>
              <a:t>у лошадей и плотоядных — в пятом межреберье ниже линии лопаточно-плечевого сустава</a:t>
            </a:r>
          </a:p>
          <a:p>
            <a:pPr>
              <a:buFontTx/>
              <a:buChar char="-"/>
            </a:pPr>
            <a:r>
              <a:rPr lang="ru-RU" dirty="0"/>
              <a:t> у птиц — с обеих сторон на боковых частях грудной кости ближе к ее переднему краю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45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8060432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</a:rPr>
              <a:t>При пальпации </a:t>
            </a:r>
            <a:r>
              <a:rPr lang="ru-RU" dirty="0">
                <a:solidFill>
                  <a:srgbClr val="7030A0"/>
                </a:solidFill>
              </a:rPr>
              <a:t>сердечного толчка можно установить : </a:t>
            </a:r>
            <a:r>
              <a:rPr lang="ru-RU" sz="3200" b="1" i="1" dirty="0">
                <a:solidFill>
                  <a:schemeClr val="accent1"/>
                </a:solidFill>
              </a:rPr>
              <a:t>ослабление, исчезновение, усиление, смещение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и другие отклонения от нормы.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Сердечный толчок </a:t>
            </a:r>
            <a:r>
              <a:rPr lang="ru-RU" b="1" u="sng" dirty="0"/>
              <a:t>ослаблен</a:t>
            </a:r>
            <a:r>
              <a:rPr lang="ru-RU" dirty="0"/>
              <a:t> при миокардиодистрофии, эмфиземе легких, экссудативном плеврите, перикардите, когда сердце оттесняется от грудной стенки скопившимся экссудатом или расширенным легким.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Сердечный толчок </a:t>
            </a:r>
            <a:r>
              <a:rPr lang="ru-RU" b="1" u="sng" dirty="0"/>
              <a:t>не ощущается </a:t>
            </a:r>
            <a:r>
              <a:rPr lang="ru-RU" dirty="0"/>
              <a:t>при тяжелой форме травматического перикардита, коллапсе, агонии</a:t>
            </a:r>
          </a:p>
          <a:p>
            <a:pPr marL="0" indent="0">
              <a:buNone/>
            </a:pPr>
            <a:endParaRPr lang="ru-RU" b="1" u="sng" dirty="0"/>
          </a:p>
          <a:p>
            <a:pPr marL="0" indent="0">
              <a:buNone/>
            </a:pPr>
            <a:r>
              <a:rPr lang="ru-RU" b="1" u="sng" dirty="0"/>
              <a:t>Усиление</a:t>
            </a:r>
            <a:r>
              <a:rPr lang="ru-RU" dirty="0"/>
              <a:t> его ощущают при лихорадочных заболеваниях, возбуждении животного</a:t>
            </a:r>
          </a:p>
        </p:txBody>
      </p:sp>
    </p:spTree>
    <p:extLst>
      <p:ext uri="{BB962C8B-B14F-4D97-AF65-F5344CB8AC3E}">
        <p14:creationId xmlns:p14="http://schemas.microsoft.com/office/powerpoint/2010/main" val="191517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Ветеринары\Desktop\slide-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r="1379" b="14004"/>
          <a:stretch/>
        </p:blipFill>
        <p:spPr bwMode="auto">
          <a:xfrm>
            <a:off x="395536" y="188640"/>
            <a:ext cx="8424936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5311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Определение ритма сердечных сокращений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497064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Сердце работает строго ритмично. </a:t>
            </a:r>
          </a:p>
          <a:p>
            <a:pPr marL="0" indent="0">
              <a:buNone/>
            </a:pPr>
            <a:r>
              <a:rPr lang="ru-RU" dirty="0"/>
              <a:t>Сначала сокращаются оба предсердия, затем оба желудочка, после некоторой паузы снова предсердия, а за ними желу­дочки. </a:t>
            </a:r>
          </a:p>
          <a:p>
            <a:pPr marL="0" indent="0">
              <a:buNone/>
            </a:pPr>
            <a:r>
              <a:rPr lang="ru-RU" dirty="0"/>
              <a:t>Ритмичная работа сердца </a:t>
            </a:r>
          </a:p>
          <a:p>
            <a:pPr marL="0" indent="0">
              <a:buNone/>
            </a:pPr>
            <a:r>
              <a:rPr lang="ru-RU" dirty="0"/>
              <a:t>обеспечивается его </a:t>
            </a:r>
          </a:p>
          <a:p>
            <a:pPr marL="0" indent="0">
              <a:buNone/>
            </a:pPr>
            <a:r>
              <a:rPr lang="ru-RU" dirty="0"/>
              <a:t>нервно-мышечной проводниковой</a:t>
            </a:r>
          </a:p>
          <a:p>
            <a:pPr marL="0" indent="0">
              <a:buNone/>
            </a:pPr>
            <a:r>
              <a:rPr lang="ru-RU" dirty="0"/>
              <a:t> системой, в которую входит </a:t>
            </a:r>
          </a:p>
          <a:p>
            <a:pPr marL="0" indent="0">
              <a:buNone/>
            </a:pPr>
            <a:r>
              <a:rPr lang="ru-RU" b="1" i="1" dirty="0"/>
              <a:t>синусовый узел, атриовентрикулярный</a:t>
            </a:r>
          </a:p>
          <a:p>
            <a:pPr marL="0" indent="0">
              <a:buNone/>
            </a:pPr>
            <a:r>
              <a:rPr lang="ru-RU" b="1" i="1" dirty="0"/>
              <a:t> узел, пучок Гиса и волокна </a:t>
            </a:r>
            <a:r>
              <a:rPr lang="ru-RU" b="1" i="1" dirty="0" err="1"/>
              <a:t>Пуркинье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2" r="23879"/>
          <a:stretch/>
        </p:blipFill>
        <p:spPr bwMode="auto">
          <a:xfrm>
            <a:off x="6228184" y="3128248"/>
            <a:ext cx="2809875" cy="34277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687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738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Проводниковая система сердца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744416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98984"/>
            <a:ext cx="4824536" cy="5519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98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7448"/>
            <a:ext cx="8358214" cy="1714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Синусовая тахикардия - </a:t>
            </a:r>
            <a:r>
              <a:rPr lang="ru-RU" sz="3200" b="1" i="1" dirty="0">
                <a:solidFill>
                  <a:srgbClr val="7030A0"/>
                </a:solidFill>
              </a:rPr>
              <a:t>учащение сердечных сокращений.</a:t>
            </a:r>
            <a:r>
              <a:rPr lang="ru-RU" dirty="0"/>
              <a:t>  Связана: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416313" y="4509120"/>
            <a:ext cx="854643" cy="14742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021359" y="3508639"/>
            <a:ext cx="611508" cy="1109261"/>
          </a:xfrm>
          <a:prstGeom prst="curvedRightArrow">
            <a:avLst>
              <a:gd name="adj1" fmla="val 25000"/>
              <a:gd name="adj2" fmla="val 50000"/>
              <a:gd name="adj3" fmla="val 16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608498" y="2755080"/>
            <a:ext cx="531500" cy="10123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6610" y="1690848"/>
            <a:ext cx="5313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связана с повышением возбудимости синусового узла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2263" y="3480659"/>
            <a:ext cx="5954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b="1" dirty="0"/>
              <a:t>при высокой температуры окружающей среды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09529" y="2702307"/>
            <a:ext cx="6148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симпатической нервной системы под влиянием биологически активных веществ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70956" y="553989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многих болезнях и па­тологических состояниях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265879"/>
            <a:ext cx="3789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кислородном голодании </a:t>
            </a: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2145222" y="1904589"/>
            <a:ext cx="531500" cy="11208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>
            <a:off x="2715110" y="1250559"/>
            <a:ext cx="531500" cy="9091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91199"/>
            <a:ext cx="2294384" cy="2294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2247" y="314736"/>
            <a:ext cx="8891753" cy="151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Синусовая брадикардия  - </a:t>
            </a:r>
            <a:r>
              <a:rPr lang="ru-RU" sz="3200" b="1" i="1" dirty="0">
                <a:solidFill>
                  <a:srgbClr val="7030A0"/>
                </a:solidFill>
              </a:rPr>
              <a:t>уряженные сердечных сокращений.</a:t>
            </a:r>
            <a:r>
              <a:rPr lang="ru-RU" dirty="0"/>
              <a:t>  Связана: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52247" y="4806459"/>
            <a:ext cx="854643" cy="13441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336394" y="2211748"/>
            <a:ext cx="596410" cy="1039124"/>
          </a:xfrm>
          <a:prstGeom prst="curvedRightArrow">
            <a:avLst>
              <a:gd name="adj1" fmla="val 25000"/>
              <a:gd name="adj2" fmla="val 50000"/>
              <a:gd name="adj3" fmla="val 16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655097" y="2960128"/>
            <a:ext cx="790404" cy="10776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31522" y="2960128"/>
            <a:ext cx="6024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развитии склеротических процессов в миокарде</a:t>
            </a: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931522" y="1693744"/>
            <a:ext cx="619383" cy="7546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>
            <a:off x="2709529" y="1336777"/>
            <a:ext cx="531500" cy="6977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77" y="3456694"/>
            <a:ext cx="2294384" cy="2294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28912" y="1647294"/>
            <a:ext cx="4922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понижением </a:t>
            </a:r>
            <a:r>
              <a:rPr lang="ru-RU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возбудимости синусового узла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38788" y="2211378"/>
            <a:ext cx="6387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усилением влияния парасимпати</a:t>
            </a:r>
            <a:r>
              <a:rPr lang="ru-RU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ческой нервной системы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94294" y="5642805"/>
            <a:ext cx="485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повышении внутричерепного дав</a:t>
            </a:r>
            <a:r>
              <a:rPr lang="ru-RU" sz="20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ления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98741" y="4603886"/>
            <a:ext cx="2118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синдроме желтухи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59377" y="3639555"/>
            <a:ext cx="169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голодании</a:t>
            </a:r>
            <a:endParaRPr lang="ru-RU" b="1" dirty="0"/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409240" y="3944704"/>
            <a:ext cx="790404" cy="10285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72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496944" cy="53317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spc="26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Экстрасистолическая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spc="29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аритмия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преждевремен</a:t>
            </a:r>
            <a:r>
              <a:rPr lang="ru-RU" sz="2400" b="1" i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ное сокращение всего сердца или отдельных его частей на фоне </a:t>
            </a:r>
            <a:r>
              <a:rPr lang="ru-RU" sz="2400" b="1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нормального сердечного ритма</a:t>
            </a:r>
          </a:p>
          <a:p>
            <a:pPr marL="0" indent="0" algn="ctr">
              <a:buNone/>
            </a:pPr>
            <a:r>
              <a:rPr lang="ru-RU" sz="20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Она объясняется появлением </a:t>
            </a:r>
            <a:r>
              <a:rPr lang="ru-RU" sz="2000" b="1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добавочного очага </a:t>
            </a:r>
            <a:r>
              <a:rPr lang="ru-RU" sz="20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патологического возбуждения в каком-либо участке проводни</a:t>
            </a:r>
            <a:r>
              <a:rPr lang="ru-RU" sz="20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ковой системы сердца.</a:t>
            </a:r>
          </a:p>
          <a:p>
            <a:pPr marL="0" indent="0">
              <a:buNone/>
            </a:pPr>
            <a:r>
              <a:rPr lang="ru-RU" sz="2000" u="sng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Клинически проявляется</a:t>
            </a:r>
            <a:r>
              <a:rPr lang="ru-RU" sz="20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Преждевремен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ным сокращением сердца перебоях.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Усилением первого тона.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Удлинени</a:t>
            </a:r>
            <a:r>
              <a:rPr lang="ru-RU" sz="20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 паузы между экстрасистолическими и последующими нормаль­</a:t>
            </a:r>
            <a:r>
              <a:rPr lang="ru-RU" sz="20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ными сокращениями. </a:t>
            </a:r>
          </a:p>
          <a:p>
            <a:pPr marL="0" indent="0">
              <a:buNone/>
            </a:pPr>
            <a:r>
              <a:rPr lang="ru-RU" sz="2000" u="sng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Встречается:</a:t>
            </a:r>
          </a:p>
          <a:p>
            <a:pPr marL="0" indent="0">
              <a:buNone/>
            </a:pPr>
            <a:r>
              <a:rPr lang="ru-RU" sz="20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 дистрофии миокарда;</a:t>
            </a:r>
          </a:p>
          <a:p>
            <a:pPr marL="0" indent="0">
              <a:buNone/>
            </a:pPr>
            <a:r>
              <a:rPr lang="ru-RU" sz="20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 воспалении миокарда;</a:t>
            </a:r>
          </a:p>
          <a:p>
            <a:pPr marL="0" indent="0">
              <a:buNone/>
            </a:pPr>
            <a:r>
              <a:rPr lang="ru-RU" sz="20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при интоксикациях организма;</a:t>
            </a:r>
          </a:p>
          <a:p>
            <a:pPr marL="0" indent="0">
              <a:buNone/>
            </a:pPr>
            <a:r>
              <a:rPr lang="ru-RU" sz="20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гормональных расстройствах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49080"/>
            <a:ext cx="2294384" cy="2294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50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4968552" cy="32849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400" b="1" i="1" spc="6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Дыхательная </a:t>
            </a:r>
            <a:r>
              <a:rPr lang="ru-RU" sz="3400" b="1" i="1" spc="33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аритмия</a:t>
            </a:r>
            <a:r>
              <a:rPr lang="ru-RU" sz="3400" b="1" i="1" spc="6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400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появляется </a:t>
            </a:r>
            <a:r>
              <a:rPr lang="ru-RU" sz="3400" b="1" i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нару</a:t>
            </a:r>
            <a:r>
              <a:rPr lang="ru-RU" sz="3400" b="1" i="1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шения последовательности выработки импульсов возбуждения </a:t>
            </a:r>
            <a:r>
              <a:rPr lang="ru-RU" sz="3400" b="1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фазе вдоха и выдоха</a:t>
            </a:r>
            <a:r>
              <a:rPr lang="ru-RU" sz="3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3400" b="1" u="sng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</a:t>
            </a:r>
            <a:r>
              <a:rPr lang="ru-RU" sz="34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наблюда</a:t>
            </a:r>
            <a:r>
              <a:rPr lang="ru-RU" sz="3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ют у собак, лисиц, песцов.</a:t>
            </a:r>
            <a:endParaRPr lang="ru-RU" sz="3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80928"/>
            <a:ext cx="3703899" cy="3833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3271"/>
            <a:ext cx="3697141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27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843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Органы  сердечно-сосудистой системы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210188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512D-CADA-4D1C-9A53-6807B52D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Сердечные блокады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E8AE88-74EB-45A7-B1F5-1506453884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2952328"/>
          </a:xfrm>
        </p:spPr>
        <p:txBody>
          <a:bodyPr/>
          <a:lstStyle/>
          <a:p>
            <a: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задержке импульсов возбуждения в си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нусовом узле появляется </a:t>
            </a:r>
            <a:r>
              <a:rPr lang="ru-RU" sz="1800" b="1" i="1" spc="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синоаурикулярная блокада</a:t>
            </a:r>
            <a:r>
              <a:rPr lang="ru-RU" sz="1800" b="1" i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b="1" i="1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нарушении распространения возбуждения по миокарду предсердий — </a:t>
            </a:r>
            <a:r>
              <a:rPr lang="ru-RU" sz="1800" b="1" i="1" spc="2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внутри предсердная блокада</a:t>
            </a:r>
            <a:r>
              <a:rPr lang="ru-RU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r>
              <a:rPr lang="ru-RU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нарушениях проведения им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пульса от предсердий к желудочкам — </a:t>
            </a:r>
            <a:r>
              <a:rPr lang="ru-RU" sz="1800" b="1" i="1" spc="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атриовентрикулярная бло</a:t>
            </a:r>
            <a:r>
              <a:rPr lang="ru-RU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када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r>
              <a:rPr lang="ru-RU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нарушениях проведения им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пульса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пучку Гиса и его разветвлениям — </a:t>
            </a:r>
            <a:r>
              <a:rPr lang="ru-RU" sz="1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внутрижелудочковая</a:t>
            </a:r>
            <a:r>
              <a:rPr lang="ru-RU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блокада сердца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ru-RU" sz="1800" spc="1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spc="1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D4E55F7E-A17A-44EA-89EC-DE4A8799C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6475" y="9411286"/>
            <a:ext cx="0" cy="179606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">
            <a:extLst>
              <a:ext uri="{FF2B5EF4-FFF2-40B4-BE49-F238E27FC236}">
                <a16:creationId xmlns:a16="http://schemas.microsoft.com/office/drawing/2014/main" id="{45B62BD0-7D35-4FC8-81BE-11B694ACA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0913" y="9788895"/>
            <a:ext cx="0" cy="1650233"/>
          </a:xfrm>
          <a:prstGeom prst="line">
            <a:avLst/>
          </a:prstGeom>
          <a:noFill/>
          <a:ln w="1206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583EB47-B0ED-4B20-908D-B3F44ED2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933056"/>
            <a:ext cx="8136904" cy="110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743457-B3F1-4CDD-9499-81CE2F36D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23" y="4967535"/>
            <a:ext cx="8136904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25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Сердечные блокады </a:t>
            </a:r>
            <a:r>
              <a:rPr kumimoji="0" lang="ru-RU" altLang="ru-RU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 проявляются: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преждевременным выпадением сердечного сокращения и пульсового удара;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замедлением ритма желудочков;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остановкой сердца.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дифференцировку проводят методом электрокардиографии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C14661-4722-46B9-B37A-15F133D8A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59" y="3402120"/>
            <a:ext cx="7251032" cy="1477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454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1D96D-550A-4FC7-B1A6-1E4840EA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Тоны сердца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42629-5199-4A4C-B81B-E2996CA148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892480" cy="5399112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Звуки,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возникающие во время работы сердца, называют </a:t>
            </a:r>
            <a:r>
              <a:rPr lang="ru-RU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сердечными тонами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здоровых животных их два: </a:t>
            </a:r>
          </a:p>
          <a:p>
            <a:pPr marL="342900" indent="-342900">
              <a:buAutoNum type="arabicPeriod"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ервый </a:t>
            </a:r>
            <a:r>
              <a:rPr lang="ru-RU" sz="1800" b="1" spc="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тон систолический 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более продолжительный, низкий, постепен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затухающий – возникает при захлопывании </a:t>
            </a:r>
            <a:r>
              <a:rPr lang="ru-RU" sz="1800" b="1" spc="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двухстворчатых и трехстворчатых клапанов.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800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b="1" spc="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торой тон диастолический 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более короткий, 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высокий, резко обрывающийся –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spc="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кровь выходит из желудочков и  захлопываются полулунные клапана.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8162330B-A1E1-4DC4-AB47-8F83E8758E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952733"/>
            <a:ext cx="8712968" cy="3658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60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7EB94-29CF-4E0C-9CDC-9292EC92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Тоны сердца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88A74-DB50-48EA-8A50-D8014C28B33C}"/>
              </a:ext>
            </a:extLst>
          </p:cNvPr>
          <p:cNvSpPr txBox="1"/>
          <p:nvPr/>
        </p:nvSpPr>
        <p:spPr>
          <a:xfrm>
            <a:off x="467545" y="1250302"/>
            <a:ext cx="8424936" cy="170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и второй тоны разделены </a:t>
            </a:r>
            <a:r>
              <a:rPr lang="ru-RU" sz="1800" b="1" i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короткой паузой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второй и 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- </a:t>
            </a:r>
            <a:r>
              <a:rPr lang="ru-RU" sz="1800" b="1" i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длинной.</a:t>
            </a:r>
          </a:p>
          <a:p>
            <a:pPr>
              <a:lnSpc>
                <a:spcPct val="150000"/>
              </a:lnSpc>
            </a:pPr>
            <a: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</a:rPr>
              <a:t>Во время систолы желудочков сердце уменьшается в объёме, его верхушка напрягается и ударяется о грудную клетку – такое явление называется </a:t>
            </a:r>
            <a:r>
              <a:rPr lang="ru-RU" b="1" i="1" spc="10" dirty="0">
                <a:solidFill>
                  <a:srgbClr val="7030A0"/>
                </a:solidFill>
                <a:latin typeface="Times New Roman" panose="02020603050405020304" pitchFamily="18" charset="0"/>
              </a:rPr>
              <a:t>сердечным толчком.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161092-6FD3-4423-B708-B6B25FB96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4" y="3204045"/>
            <a:ext cx="8591872" cy="2388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191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F91B8-C5EB-420F-A2AE-E6B02632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85010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Механизм образования</a:t>
            </a:r>
            <a:r>
              <a:rPr lang="en-US" b="1" dirty="0">
                <a:solidFill>
                  <a:srgbClr val="002060"/>
                </a:solidFill>
              </a:rPr>
              <a:t> I</a:t>
            </a:r>
            <a:r>
              <a:rPr lang="ru-RU" b="1" dirty="0">
                <a:solidFill>
                  <a:srgbClr val="002060"/>
                </a:solidFill>
              </a:rPr>
              <a:t> тона</a:t>
            </a: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74ABE95F-E95F-47B0-AB26-17CB0FE5E706}"/>
              </a:ext>
            </a:extLst>
          </p:cNvPr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13753" r="9002" b="41725"/>
          <a:stretch/>
        </p:blipFill>
        <p:spPr bwMode="auto">
          <a:xfrm>
            <a:off x="1763688" y="1177946"/>
            <a:ext cx="5959859" cy="3033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BC45A4-BD35-4B7C-A691-F9F2CE158EBF}"/>
              </a:ext>
            </a:extLst>
          </p:cNvPr>
          <p:cNvSpPr txBox="1"/>
          <p:nvPr/>
        </p:nvSpPr>
        <p:spPr>
          <a:xfrm>
            <a:off x="755576" y="4437112"/>
            <a:ext cx="777686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" marR="21590" indent="182880" algn="just">
              <a:spcAft>
                <a:spcPts val="0"/>
              </a:spcAft>
            </a:pPr>
            <a:r>
              <a:rPr lang="ru-RU" sz="1800" b="1" i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тон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складывается из звуков, возника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ющих в результате колебаний: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21590" indent="179705" algn="just">
              <a:spcAft>
                <a:spcPts val="0"/>
              </a:spcAft>
            </a:pP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Створок двухстворчатого и трехстворчатого клапанов (</a:t>
            </a:r>
            <a:r>
              <a:rPr lang="ru-RU" sz="1800" b="1" i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клапан</a:t>
            </a:r>
            <a:r>
              <a:rPr lang="ru-RU" sz="1800" b="1" i="1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ный компонент);</a:t>
            </a:r>
            <a:endParaRPr lang="ru-RU" sz="11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/>
            <a:r>
              <a:rPr lang="ru-RU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Миокарда желудочков и предсердий (</a:t>
            </a:r>
            <a:r>
              <a:rPr lang="ru-RU" sz="1800" b="1" i="1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мышечный компонент</a:t>
            </a:r>
            <a:r>
              <a:rPr lang="ru-RU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65" marR="15240" indent="179705" algn="just">
              <a:spcAft>
                <a:spcPts val="0"/>
              </a:spcAft>
            </a:pP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Начальных отрезков аорты и легочной артерии (</a:t>
            </a:r>
            <a:r>
              <a:rPr lang="ru-RU" sz="1800" b="1" i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сосудистый </a:t>
            </a:r>
            <a:r>
              <a:rPr lang="ru-RU" sz="1800" b="1" i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35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1D45D-B88B-40D2-9942-A8001E1B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85010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Механизм образования</a:t>
            </a:r>
            <a:r>
              <a:rPr lang="en-US" b="1" dirty="0">
                <a:solidFill>
                  <a:srgbClr val="002060"/>
                </a:solidFill>
              </a:rPr>
              <a:t> II</a:t>
            </a:r>
            <a:r>
              <a:rPr lang="ru-RU" b="1" dirty="0">
                <a:solidFill>
                  <a:srgbClr val="002060"/>
                </a:solidFill>
              </a:rPr>
              <a:t> тона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C058B7F-BB8A-4C8C-B050-27BF6E4F17DA}"/>
              </a:ext>
            </a:extLst>
          </p:cNvPr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5" r="41579" b="32411"/>
          <a:stretch/>
        </p:blipFill>
        <p:spPr bwMode="auto">
          <a:xfrm>
            <a:off x="1691680" y="1340768"/>
            <a:ext cx="5976664" cy="3096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D3517E-D462-4884-BFE5-C79C819E8875}"/>
              </a:ext>
            </a:extLst>
          </p:cNvPr>
          <p:cNvSpPr txBox="1"/>
          <p:nvPr/>
        </p:nvSpPr>
        <p:spPr>
          <a:xfrm rot="10800000" flipV="1">
            <a:off x="755576" y="4850451"/>
            <a:ext cx="793122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065" marR="12065" indent="179705" algn="just">
              <a:spcAft>
                <a:spcPts val="0"/>
              </a:spcAft>
            </a:pPr>
            <a:r>
              <a:rPr lang="ru-RU" sz="1800" b="1" i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тон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образуется:</a:t>
            </a:r>
          </a:p>
          <a:p>
            <a:pPr marL="12065" marR="12065" indent="179705" algn="just">
              <a:spcAft>
                <a:spcPts val="0"/>
              </a:spcAft>
            </a:pP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 колебаний полулунных створок кла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панов аорты и легочной артерии во время диастолы (</a:t>
            </a:r>
            <a:r>
              <a:rPr lang="ru-RU" sz="1800" b="1" i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клапанный </a:t>
            </a:r>
            <a:r>
              <a:rPr lang="ru-RU" sz="1800" b="1" i="1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</a:t>
            </a:r>
            <a:r>
              <a:rPr lang="ru-RU" sz="18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12065" marR="12065" indent="179705" algn="just">
              <a:spcAft>
                <a:spcPts val="0"/>
              </a:spcAft>
            </a:pPr>
            <a:r>
              <a:rPr lang="ru-RU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</a:t>
            </a:r>
            <a:r>
              <a:rPr lang="ru-RU" sz="18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 колебаний створок начальных отделов 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этих сосудов (</a:t>
            </a:r>
            <a:r>
              <a:rPr lang="ru-RU" sz="1800" b="1" i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сосудистый компонент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59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>
            <a:extLst>
              <a:ext uri="{FF2B5EF4-FFF2-40B4-BE49-F238E27FC236}">
                <a16:creationId xmlns:a16="http://schemas.microsoft.com/office/drawing/2014/main" id="{AE284366-7E36-4C1E-8255-D23E2324E51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12833" r="-160" b="20365"/>
          <a:stretch/>
        </p:blipFill>
        <p:spPr bwMode="auto">
          <a:xfrm>
            <a:off x="4769972" y="2336710"/>
            <a:ext cx="4032448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97C898-33F8-4A0F-8F46-0E314A369DF5}"/>
              </a:ext>
            </a:extLst>
          </p:cNvPr>
          <p:cNvSpPr txBox="1"/>
          <p:nvPr/>
        </p:nvSpPr>
        <p:spPr>
          <a:xfrm>
            <a:off x="539552" y="332656"/>
            <a:ext cx="849694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" marR="15240" indent="189230" algn="just">
              <a:spcAft>
                <a:spcPts val="0"/>
              </a:spcAft>
            </a:pP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характеристике тонов устанавливают их </a:t>
            </a:r>
            <a:r>
              <a:rPr lang="ru-RU" sz="3200" b="1" i="1" spc="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звучность, ослаб</a:t>
            </a:r>
            <a:r>
              <a:rPr lang="ru-RU" sz="3200" b="1" i="1" spc="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ление или усиление, раздвоение, расщепление.</a:t>
            </a:r>
            <a:endParaRPr lang="ru-RU" sz="32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46B88E-8C0C-4672-B208-117F035A5A7E}"/>
              </a:ext>
            </a:extLst>
          </p:cNvPr>
          <p:cNvPicPr/>
          <p:nvPr/>
        </p:nvPicPr>
        <p:blipFill rotWithShape="1">
          <a:blip r:embed="rId3"/>
          <a:srcRect t="4176" b="19075"/>
          <a:stretch/>
        </p:blipFill>
        <p:spPr bwMode="auto">
          <a:xfrm>
            <a:off x="559226" y="2348880"/>
            <a:ext cx="3796749" cy="3816424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0587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65CCD-55BB-48AD-B2F6-CE8B77FC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850106"/>
          </a:xfrm>
        </p:spPr>
        <p:txBody>
          <a:bodyPr/>
          <a:lstStyle/>
          <a:p>
            <a:r>
              <a:rPr lang="ru-RU" sz="4000" b="1" i="1" spc="28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Звучность</a:t>
            </a:r>
            <a:r>
              <a:rPr lang="ru-RU" sz="4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spc="28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сердечных</a:t>
            </a:r>
            <a:r>
              <a:rPr lang="ru-RU" sz="4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spc="23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тонов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794F5C-26E4-4485-BB61-190F7EDB61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63272" cy="5616624"/>
          </a:xfrm>
        </p:spPr>
        <p:txBody>
          <a:bodyPr>
            <a:normAutofit fontScale="85000" lnSpcReduction="20000"/>
          </a:bodyPr>
          <a:lstStyle/>
          <a:p>
            <a:pPr marL="18415" marR="6350" indent="0" algn="just">
              <a:spcAft>
                <a:spcPts val="0"/>
              </a:spcAft>
              <a:buNone/>
            </a:pPr>
            <a:r>
              <a:rPr lang="ru-RU" sz="2800" b="1" spc="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Ослабление сердеч</a:t>
            </a:r>
            <a:r>
              <a:rPr lang="ru-RU" sz="2800" b="1" spc="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ных тонов </a:t>
            </a: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отмечают при:</a:t>
            </a:r>
          </a:p>
          <a:p>
            <a:pPr marL="18415" marR="6350" indent="176530" algn="just">
              <a:spcAft>
                <a:spcPts val="0"/>
              </a:spcAft>
            </a:pP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ожирении;</a:t>
            </a:r>
          </a:p>
          <a:p>
            <a:pPr marL="18415" marR="6350" indent="176530" algn="just">
              <a:spcAft>
                <a:spcPts val="0"/>
              </a:spcAft>
            </a:pP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чрезмерном развитии мышц грудной клетки;</a:t>
            </a:r>
          </a:p>
          <a:p>
            <a:pPr marL="18415" marR="6350" indent="176530" algn="just">
              <a:spcAft>
                <a:spcPts val="0"/>
              </a:spcAft>
            </a:pP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эмфиземе легких;</a:t>
            </a:r>
          </a:p>
          <a:p>
            <a:pPr marL="18415" marR="6350" indent="176530" algn="just">
              <a:spcAft>
                <a:spcPts val="0"/>
              </a:spcAft>
            </a:pP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накоплении жидкости в плевральной полости;</a:t>
            </a:r>
          </a:p>
          <a:p>
            <a:pPr marL="18415" marR="6350" indent="176530" algn="just">
              <a:spcAft>
                <a:spcPts val="0"/>
              </a:spcAft>
            </a:pP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водянке сердечной сорочки. </a:t>
            </a:r>
          </a:p>
          <a:p>
            <a:pPr marL="18415" marR="6350" indent="0" algn="just">
              <a:spcAft>
                <a:spcPts val="0"/>
              </a:spcAft>
              <a:buNone/>
            </a:pPr>
            <a:r>
              <a:rPr lang="ru-RU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</a:t>
            </a:r>
            <a:r>
              <a:rPr lang="ru-RU" sz="2800" b="1" spc="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звучности </a:t>
            </a:r>
            <a:r>
              <a:rPr lang="ru-RU" sz="2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отмечают:</a:t>
            </a:r>
          </a:p>
          <a:p>
            <a:pPr marL="18415" marR="6350" indent="0" algn="just">
              <a:spcAft>
                <a:spcPts val="0"/>
              </a:spcAft>
              <a:buNone/>
            </a:pPr>
            <a:r>
              <a:rPr lang="ru-RU" sz="2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у </a:t>
            </a: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животных с узкой грудной клеткой;</a:t>
            </a:r>
          </a:p>
          <a:p>
            <a:pPr marL="18415" marR="6350" indent="0" algn="just">
              <a:spcAft>
                <a:spcPts val="0"/>
              </a:spcAft>
              <a:buNone/>
            </a:pP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плохо упитанных.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spc="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Ослабление обоих тонов </a:t>
            </a: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наблюдают при:</a:t>
            </a:r>
          </a:p>
          <a:p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снижении сократительной способности сердечной мышцы при ее воспалении или </a:t>
            </a:r>
            <a:r>
              <a:rPr lang="ru-RU" sz="2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дистрофии.</a:t>
            </a:r>
          </a:p>
          <a:p>
            <a:pPr marL="0" indent="0">
              <a:buNone/>
            </a:pPr>
            <a:r>
              <a:rPr lang="ru-RU" sz="2800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spc="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силение обоих тонов</a:t>
            </a:r>
            <a:r>
              <a:rPr lang="ru-RU" sz="2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наблюдают:</a:t>
            </a:r>
          </a:p>
          <a:p>
            <a:pPr>
              <a:buFontTx/>
              <a:buChar char="-"/>
            </a:pPr>
            <a:r>
              <a:rPr lang="ru-RU" sz="2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физическом напряжении;</a:t>
            </a:r>
          </a:p>
          <a:p>
            <a:pPr>
              <a:buFontTx/>
              <a:buChar char="-"/>
            </a:pPr>
            <a:r>
              <a:rPr lang="ru-RU" sz="2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стрессе и раздражении симпатической нервной системы.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2BA8B7-73B3-4903-B316-3E48752E40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02756"/>
            <a:ext cx="2057016" cy="245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458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8857C-B9AE-4A6D-866B-9C656DB9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spc="28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Звучность</a:t>
            </a:r>
            <a:r>
              <a:rPr lang="ru-RU" sz="4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spc="28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сердечных</a:t>
            </a:r>
            <a:r>
              <a:rPr lang="ru-RU" sz="4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spc="23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тонов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C337D-9C05-427E-A8DF-0B34B35CDA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039072"/>
          </a:xfrm>
        </p:spPr>
        <p:txBody>
          <a:bodyPr/>
          <a:lstStyle/>
          <a:p>
            <a:pPr marL="0" indent="0">
              <a:buNone/>
            </a:pPr>
            <a:r>
              <a:rPr lang="ru-RU" sz="18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тон </a:t>
            </a:r>
            <a:r>
              <a:rPr lang="ru-RU" sz="1800" b="1" u="sng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ослаблен 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при:</a:t>
            </a:r>
          </a:p>
          <a:p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недостаточности двустворчатого и трехстворчатого клапанов;</a:t>
            </a:r>
          </a:p>
          <a:p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сужении устья аорты;</a:t>
            </a:r>
          </a:p>
          <a:p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диффузных по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ражениях миокарда;</a:t>
            </a:r>
          </a:p>
          <a:p>
            <a:pPr marL="0" indent="0">
              <a:buNone/>
            </a:pPr>
            <a:r>
              <a:rPr lang="ru-RU" sz="18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тон </a:t>
            </a:r>
            <a:r>
              <a:rPr lang="ru-RU" sz="1800" b="1" u="sng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усилен</a:t>
            </a:r>
            <a:r>
              <a:rPr lang="ru-RU" sz="18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spc="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при сужении левого предсердно-желудочкового отверстия;</a:t>
            </a:r>
          </a:p>
          <a:p>
            <a:pPr marL="0" indent="0">
              <a:buNone/>
            </a:pP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тон </a:t>
            </a:r>
            <a:r>
              <a:rPr lang="ru-RU" sz="1800" b="1" u="sng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ослаблен</a:t>
            </a:r>
            <a:r>
              <a:rPr lang="ru-RU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</a:p>
          <a:p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недостаточности 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аортального клапана;</a:t>
            </a:r>
          </a:p>
          <a:p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снижении артериального давления; </a:t>
            </a:r>
          </a:p>
          <a:p>
            <a:pPr marL="0" indent="0">
              <a:buNone/>
            </a:pPr>
            <a:r>
              <a:rPr lang="ru-RU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тон </a:t>
            </a:r>
            <a:r>
              <a:rPr lang="ru-RU" sz="1800" b="1" u="sng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усилен </a:t>
            </a:r>
          </a:p>
          <a:p>
            <a:r>
              <a:rPr lang="ru-RU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повышении артериального давления, </a:t>
            </a:r>
          </a:p>
          <a:p>
            <a:r>
              <a:rPr lang="ru-RU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застое крови в малом 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круге кровообращения (например, при пороках двухстворчатого 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клапана, эмфиземе легких)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046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66C92-DD21-4F8E-A464-4112A7CA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spc="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Шумы сердца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A9178-B2A7-4450-AB37-F122B474E1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908720"/>
            <a:ext cx="8532440" cy="1602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Сердечными шумами называют </a:t>
            </a:r>
            <a:r>
              <a:rPr lang="ru-RU" sz="2000" b="1" spc="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звуковые явле</a:t>
            </a:r>
            <a:r>
              <a:rPr lang="ru-RU" sz="2000" b="1" spc="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ния</a:t>
            </a:r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напоминающие </a:t>
            </a:r>
            <a:r>
              <a:rPr lang="ru-RU" sz="2000" b="1" i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дуновение, шипение, шелест </a:t>
            </a:r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другие звуки, </a:t>
            </a:r>
            <a:r>
              <a:rPr lang="ru-RU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отличающиеся от тонов сердца.</a:t>
            </a:r>
            <a:r>
              <a:rPr lang="ru-RU" sz="180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427CC4-262A-4238-B43A-613B3C905A54}"/>
              </a:ext>
            </a:extLst>
          </p:cNvPr>
          <p:cNvSpPr/>
          <p:nvPr/>
        </p:nvSpPr>
        <p:spPr>
          <a:xfrm>
            <a:off x="3357093" y="1867218"/>
            <a:ext cx="1872208" cy="553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Шумы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DEAF9BE-A9AF-4D36-B6EC-F89DFBA04327}"/>
              </a:ext>
            </a:extLst>
          </p:cNvPr>
          <p:cNvSpPr/>
          <p:nvPr/>
        </p:nvSpPr>
        <p:spPr>
          <a:xfrm>
            <a:off x="886813" y="2778170"/>
            <a:ext cx="3024336" cy="77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интракардиальные </a:t>
            </a:r>
            <a:r>
              <a:rPr lang="ru-RU" sz="180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(внутрисердечные)</a:t>
            </a:r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C4C9AE1-9F2B-43F6-AE58-4E98C9849AC7}"/>
              </a:ext>
            </a:extLst>
          </p:cNvPr>
          <p:cNvSpPr/>
          <p:nvPr/>
        </p:nvSpPr>
        <p:spPr>
          <a:xfrm>
            <a:off x="4788024" y="2868800"/>
            <a:ext cx="3384376" cy="77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2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экстракардиальные</a:t>
            </a:r>
            <a:r>
              <a:rPr lang="ru-RU" sz="20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(внесердечные)</a:t>
            </a:r>
            <a:endParaRPr lang="ru-RU" dirty="0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0368677B-8F11-4285-9724-67A5093941AE}"/>
              </a:ext>
            </a:extLst>
          </p:cNvPr>
          <p:cNvSpPr/>
          <p:nvPr/>
        </p:nvSpPr>
        <p:spPr>
          <a:xfrm rot="3083826">
            <a:off x="2492476" y="2210360"/>
            <a:ext cx="465622" cy="614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CDF0FD21-DE66-4F08-904F-6C7A26A69098}"/>
              </a:ext>
            </a:extLst>
          </p:cNvPr>
          <p:cNvSpPr/>
          <p:nvPr/>
        </p:nvSpPr>
        <p:spPr>
          <a:xfrm rot="18445676">
            <a:off x="5382148" y="2255048"/>
            <a:ext cx="465622" cy="614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350A70A7-6C3B-4229-9F03-F0767F5FF0F8}"/>
              </a:ext>
            </a:extLst>
          </p:cNvPr>
          <p:cNvSpPr/>
          <p:nvPr/>
        </p:nvSpPr>
        <p:spPr>
          <a:xfrm rot="3083826">
            <a:off x="1568574" y="3544194"/>
            <a:ext cx="345781" cy="772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88423E31-94E7-4CB5-943A-03A5384DB83D}"/>
              </a:ext>
            </a:extLst>
          </p:cNvPr>
          <p:cNvSpPr/>
          <p:nvPr/>
        </p:nvSpPr>
        <p:spPr>
          <a:xfrm rot="18409874">
            <a:off x="2702446" y="3565651"/>
            <a:ext cx="337491" cy="735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DA432C1-90D0-43D3-8E72-65B7B2CB8056}"/>
              </a:ext>
            </a:extLst>
          </p:cNvPr>
          <p:cNvSpPr/>
          <p:nvPr/>
        </p:nvSpPr>
        <p:spPr>
          <a:xfrm>
            <a:off x="369081" y="4259120"/>
            <a:ext cx="1656184" cy="634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1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органические</a:t>
            </a:r>
            <a:endParaRPr lang="ru-RU" b="1" i="1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E228E80-5EC6-47D7-99F2-CB1B3ABEADB8}"/>
              </a:ext>
            </a:extLst>
          </p:cNvPr>
          <p:cNvSpPr/>
          <p:nvPr/>
        </p:nvSpPr>
        <p:spPr>
          <a:xfrm>
            <a:off x="2151290" y="4259120"/>
            <a:ext cx="2348702" cy="634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" marR="8890" indent="182880" algn="just">
              <a:spcAft>
                <a:spcPts val="0"/>
              </a:spcAft>
            </a:pPr>
            <a:r>
              <a:rPr lang="ru-RU" sz="1800" b="1" i="1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функциональные</a:t>
            </a:r>
            <a:r>
              <a:rPr lang="ru-RU" sz="1800" b="1" i="1" spc="2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B538EC-C239-4FCE-9003-840BFD97277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9" t="22022" r="11331" b="26453"/>
          <a:stretch/>
        </p:blipFill>
        <p:spPr bwMode="auto">
          <a:xfrm>
            <a:off x="5897093" y="4077072"/>
            <a:ext cx="2238375" cy="229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5094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F2EDC7-C55D-469E-A95D-3775AE5926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91264" cy="6120680"/>
          </a:xfrm>
        </p:spPr>
        <p:txBody>
          <a:bodyPr>
            <a:normAutofit lnSpcReduction="10000"/>
          </a:bodyPr>
          <a:lstStyle/>
          <a:p>
            <a:pPr marL="8890" marR="18415" indent="182880" algn="just">
              <a:spcAft>
                <a:spcPts val="0"/>
              </a:spcAft>
            </a:pPr>
            <a:r>
              <a:rPr lang="ru-RU" sz="1800" b="1" i="1" spc="2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Органические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шумы возникают из-за </a:t>
            </a:r>
            <a:r>
              <a:rPr lang="ru-RU" sz="2000" b="1" i="1" spc="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анатомических </a:t>
            </a:r>
            <a:r>
              <a:rPr lang="ru-RU" sz="2000" b="1" i="1" spc="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изменений в строении клапанов сердца 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сопровождают его по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роки. Они возникают при прохождении крови по суженному или 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резко расширенному руслу, в результате чего создаются вихревые 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21590" indent="182880" algn="just">
              <a:spcBef>
                <a:spcPts val="25"/>
              </a:spcBef>
              <a:spcAft>
                <a:spcPts val="0"/>
              </a:spcAft>
            </a:pPr>
            <a:r>
              <a:rPr lang="ru-RU" sz="1800" b="1" i="1" spc="1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Функциональные шумы</a:t>
            </a:r>
            <a:r>
              <a:rPr lang="ru-RU" sz="1800" spc="1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обусловлены </a:t>
            </a:r>
            <a:r>
              <a:rPr lang="ru-RU" sz="2000" b="1" i="1" spc="1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нарушением </a:t>
            </a:r>
            <a:r>
              <a:rPr lang="ru-RU" sz="2000" b="1" i="1" spc="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 неизмененных клапанов </a:t>
            </a:r>
            <a:r>
              <a:rPr lang="ru-RU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увеличении скорости кро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вотока, например, при лихорадке, нервном возбуждении, а также </a:t>
            </a:r>
            <a:r>
              <a:rPr lang="ru-RU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уменьшении вязкости крови.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30480" indent="176530" algn="just">
              <a:spcAft>
                <a:spcPts val="0"/>
              </a:spcAft>
            </a:pPr>
            <a:endParaRPr lang="ru-RU" sz="1800" i="1" spc="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30480" indent="176530" algn="just">
              <a:spcAft>
                <a:spcPts val="0"/>
              </a:spcAft>
            </a:pPr>
            <a:endParaRPr lang="ru-RU" sz="1800" i="1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30480" indent="176530" algn="just">
              <a:spcAft>
                <a:spcPts val="0"/>
              </a:spcAft>
            </a:pPr>
            <a:endParaRPr lang="ru-RU" sz="1800" i="1" spc="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30480" indent="176530" algn="just">
              <a:spcAft>
                <a:spcPts val="0"/>
              </a:spcAft>
            </a:pPr>
            <a:endParaRPr lang="ru-RU" sz="1800" i="1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30480" indent="176530" algn="just">
              <a:spcAft>
                <a:spcPts val="0"/>
              </a:spcAft>
            </a:pPr>
            <a:endParaRPr lang="ru-RU" sz="1800" i="1" spc="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30480" indent="176530" algn="just">
              <a:spcAft>
                <a:spcPts val="0"/>
              </a:spcAft>
            </a:pPr>
            <a:endParaRPr lang="ru-RU" sz="1800" i="1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30480" indent="176530" algn="just">
              <a:spcAft>
                <a:spcPts val="0"/>
              </a:spcAft>
            </a:pPr>
            <a:endParaRPr lang="ru-RU" sz="1800" i="1" spc="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30480" indent="176530" algn="just">
              <a:spcAft>
                <a:spcPts val="0"/>
              </a:spcAft>
            </a:pPr>
            <a:endParaRPr lang="ru-RU" sz="1800" i="1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30480" indent="176530" algn="just">
              <a:spcAft>
                <a:spcPts val="0"/>
              </a:spcAft>
            </a:pPr>
            <a:endParaRPr lang="ru-RU" sz="1800" i="1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30480" indent="176530" algn="just">
              <a:spcAft>
                <a:spcPts val="0"/>
              </a:spcAft>
            </a:pPr>
            <a:endParaRPr lang="ru-RU" sz="1800" i="1" spc="1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30480" indent="176530" algn="just">
              <a:spcAft>
                <a:spcPts val="0"/>
              </a:spcAft>
            </a:pPr>
            <a:r>
              <a:rPr lang="ru-RU" sz="1800" b="1" i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Интракардиальные шумы</a:t>
            </a:r>
            <a:r>
              <a:rPr lang="ru-RU" sz="18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прослушиваемые в период систолы, называют систолическими, а диастолы — диастолическими.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20D20A-E264-41B7-8EC1-DF297D53BD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t="30800" r="57028" b="17225"/>
          <a:stretch/>
        </p:blipFill>
        <p:spPr bwMode="auto">
          <a:xfrm>
            <a:off x="457200" y="2492896"/>
            <a:ext cx="1981200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74C7E6-70F1-445B-9730-3002DC39FDF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t="29731" r="56848" b="20006"/>
          <a:stretch/>
        </p:blipFill>
        <p:spPr bwMode="auto">
          <a:xfrm>
            <a:off x="2658616" y="2530995"/>
            <a:ext cx="1981201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43A992-3FA1-438D-A82E-10A5EA2A697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25024" r="57509" b="11879"/>
          <a:stretch/>
        </p:blipFill>
        <p:spPr bwMode="auto">
          <a:xfrm>
            <a:off x="4812230" y="2530995"/>
            <a:ext cx="1981201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DF364E-2A61-4869-9992-4FEEC9A52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844" y="2530995"/>
            <a:ext cx="2051247" cy="2743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49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5269"/>
            <a:ext cx="4392488" cy="4052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Схема исследование органов ССС: </a:t>
            </a:r>
          </a:p>
          <a:p>
            <a:r>
              <a:rPr lang="ru-RU" dirty="0"/>
              <a:t>а) общее исследование; </a:t>
            </a:r>
          </a:p>
          <a:p>
            <a:r>
              <a:rPr lang="ru-RU" dirty="0"/>
              <a:t>б) исследование сердца; </a:t>
            </a:r>
          </a:p>
          <a:p>
            <a:r>
              <a:rPr lang="ru-RU" dirty="0"/>
              <a:t>в) исследование крови, мочи;</a:t>
            </a:r>
          </a:p>
          <a:p>
            <a:r>
              <a:rPr lang="ru-RU" dirty="0"/>
              <a:t>г) электрокардиография;</a:t>
            </a:r>
          </a:p>
          <a:p>
            <a:r>
              <a:rPr lang="ru-RU" dirty="0"/>
              <a:t>д) измерение артериального давления.</a:t>
            </a:r>
          </a:p>
          <a:p>
            <a:endParaRPr lang="ru-RU" dirty="0"/>
          </a:p>
        </p:txBody>
      </p:sp>
      <p:pic>
        <p:nvPicPr>
          <p:cNvPr id="27650" name="Picture 2" descr="http://thumbs.dreamstime.com/z/red-cat-veterinarian-doctor-veterinary-clinic-35582532.jpg"/>
          <p:cNvPicPr>
            <a:picLocks noChangeAspect="1" noChangeArrowheads="1"/>
          </p:cNvPicPr>
          <p:nvPr/>
        </p:nvPicPr>
        <p:blipFill>
          <a:blip r:embed="rId2"/>
          <a:srcRect r="37026" b="10516"/>
          <a:stretch>
            <a:fillRect/>
          </a:stretch>
        </p:blipFill>
        <p:spPr bwMode="auto">
          <a:xfrm>
            <a:off x="4499992" y="548680"/>
            <a:ext cx="4176464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DE1AAB-0986-46A6-B7D6-05D3BD541A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388" y="188640"/>
            <a:ext cx="7931224" cy="62632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b="1" i="1" spc="28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Систолические</a:t>
            </a:r>
            <a:r>
              <a:rPr lang="ru-RU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spc="2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шумы </a:t>
            </a:r>
            <a:r>
              <a:rPr lang="ru-RU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бывают при:</a:t>
            </a:r>
          </a:p>
          <a:p>
            <a:pPr marL="0" indent="0">
              <a:buNone/>
            </a:pPr>
            <a:r>
              <a:rPr lang="ru-RU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недостаточности 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митрального или трехстворчатого клапана, когда при систоле же</a:t>
            </a:r>
            <a:r>
              <a:rPr lang="ru-RU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лудочков кровь попадает не только в аорту и легочную артерию, 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и назад в предсердие через не полностью прикрытое отверстие. </a:t>
            </a:r>
          </a:p>
          <a:p>
            <a:pPr>
              <a:buFontTx/>
              <a:buChar char="-"/>
            </a:pP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стенозе устья аорты или легочной арте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рии и обусловлены вихревыми движениями крови при прохожде­нии ее через суженное отверстие.</a:t>
            </a:r>
          </a:p>
          <a:p>
            <a:pPr>
              <a:buFontTx/>
              <a:buChar char="-"/>
            </a:pPr>
            <a:endParaRPr lang="ru-RU" sz="1800" spc="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i="1" spc="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Систолические шумы прослушиваются вместе с первым тоном сердца во время короткой паузы </a:t>
            </a:r>
            <a:r>
              <a:rPr lang="ru-RU" sz="2400" i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совпадают с сердечным толчком и пульсом</a:t>
            </a:r>
            <a:r>
              <a:rPr lang="ru-RU" sz="1800" i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1800" i="1" spc="15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Диастолические шумы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наблюдают при:</a:t>
            </a:r>
          </a:p>
          <a:p>
            <a:pPr marL="0" indent="0">
              <a:buNone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сужении левого или правого атриовентрикулярного отверстия, когда при </a:t>
            </a:r>
            <a:r>
              <a:rPr kumimoji="0" lang="ru-RU" altLang="ru-RU" sz="18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диастоле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пути кровотока из предсердий в желудочки встречая на пути кровотока из предсердий в желудочки встречается дополнительное препятствие. </a:t>
            </a:r>
          </a:p>
          <a:p>
            <a:pPr marL="0" indent="0">
              <a:buNone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недостаточности клапанов аорты или легочной артерии за счет обратного кровотока из сосудов в желудочки через не полностью закрытые клапана.</a:t>
            </a:r>
          </a:p>
          <a:p>
            <a:pPr marL="0" indent="0" algn="ctr">
              <a:buNone/>
            </a:pPr>
            <a:r>
              <a:rPr lang="ru-RU" sz="2400" i="1" spc="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Диастолические шумы прослушиваются после второго тона сердца во время длительной паузы сердца</a:t>
            </a:r>
            <a:r>
              <a:rPr lang="ru-RU" sz="2800" i="1" spc="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698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2CA30-2AAD-4B72-8B92-82CDD69C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pc="2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Экстракардиальные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шумы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C7D6C6-E7A2-4BB3-B2E9-3D5EE75167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836713"/>
            <a:ext cx="8856984" cy="6021288"/>
          </a:xfrm>
        </p:spPr>
        <p:txBody>
          <a:bodyPr>
            <a:normAutofit fontScale="25000" lnSpcReduction="20000"/>
          </a:bodyPr>
          <a:lstStyle/>
          <a:p>
            <a:pPr marL="15240" marR="2413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8000" b="1" i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Шум </a:t>
            </a:r>
            <a:r>
              <a:rPr lang="ru-RU" sz="8000" b="1" i="1" spc="2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трения</a:t>
            </a:r>
            <a:r>
              <a:rPr lang="ru-RU" sz="8000" b="1" i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i="1" spc="2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перикарда</a:t>
            </a:r>
            <a:r>
              <a:rPr lang="ru-RU" sz="80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обусловлен трением пора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женных висцерального и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париентерального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листков перикарда; </a:t>
            </a:r>
            <a:r>
              <a:rPr lang="ru-RU" sz="8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напоминает хруст снега, шелест бумаги, царапанье.</a:t>
            </a:r>
            <a:endParaRPr lang="ru-RU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24130" indent="182880" algn="just">
              <a:lnSpc>
                <a:spcPct val="120000"/>
              </a:lnSpc>
              <a:spcAft>
                <a:spcPts val="0"/>
              </a:spcAft>
            </a:pPr>
            <a:r>
              <a:rPr lang="ru-RU" sz="8000" b="1" i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Шум </a:t>
            </a:r>
            <a:r>
              <a:rPr lang="ru-RU" sz="8000" b="1" i="1" spc="2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плеска</a:t>
            </a:r>
            <a:r>
              <a:rPr lang="ru-RU" sz="8000" b="1" i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возникает при скапливании большого коли­</a:t>
            </a:r>
            <a:r>
              <a:rPr lang="ru-RU" sz="8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чества жидкости в околосердечной сумке.</a:t>
            </a:r>
            <a:endParaRPr lang="ru-RU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1524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80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Экстракардиальные шумы трения и плеска в отличие от интра</a:t>
            </a:r>
            <a:r>
              <a:rPr lang="ru-RU" sz="8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кардиальных не совпадают с тонами сердца, слышны обычно в </a:t>
            </a:r>
            <a:r>
              <a:rPr lang="ru-RU" sz="80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 систолы и в начале диастолы, имеют характерные звуки, от</a:t>
            </a:r>
            <a:r>
              <a:rPr lang="ru-RU" sz="8000" i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личные от сердечных тонов.</a:t>
            </a:r>
            <a:endParaRPr lang="ru-RU" sz="8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130" marR="8890" indent="176530" algn="just">
              <a:lnSpc>
                <a:spcPct val="120000"/>
              </a:lnSpc>
              <a:spcAft>
                <a:spcPts val="0"/>
              </a:spcAft>
            </a:pPr>
            <a:r>
              <a:rPr lang="ru-RU" sz="8000" b="1" i="1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Плевроперикардиальные шумы</a:t>
            </a:r>
            <a:r>
              <a:rPr lang="ru-RU" sz="8000" b="1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обусловлены тре</a:t>
            </a:r>
            <a:r>
              <a:rPr lang="ru-RU" sz="8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нием воспаленных плевральных листков, непосредственно приле</a:t>
            </a:r>
            <a:r>
              <a:rPr lang="ru-RU" sz="8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гающих к сердцу, синхронно совпадают с деятельностью сердца и </a:t>
            </a:r>
            <a:r>
              <a:rPr lang="ru-RU" sz="8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фазами дыхания, усиливаясь при вдохе и ослабевая при выдохе.</a:t>
            </a:r>
          </a:p>
          <a:p>
            <a:pPr marL="24130" marR="8890" indent="0" algn="ctr">
              <a:spcAft>
                <a:spcPts val="0"/>
              </a:spcAft>
              <a:buNone/>
            </a:pPr>
            <a:r>
              <a:rPr lang="ru-RU" sz="8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Шумы трения перикарда, шумы плеска и плевроперикардиальные </a:t>
            </a:r>
            <a:r>
              <a:rPr lang="ru-RU" sz="8000" i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шумы часто отмечают при травматическом перикардите, являясь </a:t>
            </a:r>
            <a:r>
              <a:rPr lang="ru-RU" sz="8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характерным признаком этого заболевания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12065" indent="0" algn="just">
              <a:spcAft>
                <a:spcPts val="0"/>
              </a:spcAft>
              <a:buNone/>
            </a:pPr>
            <a:endParaRPr lang="ru-RU" sz="8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12065" indent="0" algn="ctr">
              <a:spcAft>
                <a:spcPts val="0"/>
              </a:spcAft>
              <a:buNone/>
            </a:pPr>
            <a:r>
              <a:rPr lang="ru-RU" sz="8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шумов сердца, их дифференциация являются важнейшим звеном в диагностике сердечных заболеваний.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724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0613C527-1A55-4789-9185-9E9D48DA565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305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6">
            <a:extLst>
              <a:ext uri="{FF2B5EF4-FFF2-40B4-BE49-F238E27FC236}">
                <a16:creationId xmlns:a16="http://schemas.microsoft.com/office/drawing/2014/main" id="{281EA18C-B4DD-48C7-BF9E-839F63717C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r="13407"/>
          <a:stretch/>
        </p:blipFill>
        <p:spPr bwMode="auto">
          <a:xfrm>
            <a:off x="3419872" y="1052736"/>
            <a:ext cx="5544615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D28A56A7-82C4-46A7-9D6B-C81C08861F2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0" t="7381" r="44522" b="16412"/>
          <a:stretch/>
        </p:blipFill>
        <p:spPr bwMode="auto">
          <a:xfrm>
            <a:off x="395536" y="1052736"/>
            <a:ext cx="2952328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DA97F8-FE2E-4196-A38E-DA49FBB54174}"/>
              </a:ext>
            </a:extLst>
          </p:cNvPr>
          <p:cNvSpPr txBox="1"/>
          <p:nvPr/>
        </p:nvSpPr>
        <p:spPr>
          <a:xfrm>
            <a:off x="1043607" y="404664"/>
            <a:ext cx="7200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 СЕРДЦА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3358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352BDC-8F9A-4999-8FFB-67BD830D4EE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2164"/>
            <a:ext cx="8424936" cy="6497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379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CC3E2-E45F-4F3C-9ACC-818B419B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8B4026-8D1A-42BF-AB2B-D3F28F581AE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640"/>
            <a:ext cx="8483759" cy="6465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991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B3EBA-E37E-45B6-A149-6DDB048C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61FD01-FDE9-4E7E-ACF7-92585920F61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5516" y="291474"/>
            <a:ext cx="8712968" cy="6308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463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FC8C1D-D46C-4017-B8E1-ECC1A35D6D3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364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3DC7A-BEE5-42FC-BF05-FAE53FFB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кровеносных сосудов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4D2BE-DA3E-41E6-B909-987470A771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838200"/>
            <a:ext cx="8820472" cy="2086744"/>
          </a:xfrm>
        </p:spPr>
        <p:txBody>
          <a:bodyPr/>
          <a:lstStyle/>
          <a:p>
            <a:pPr marL="30480" marR="8890" indent="0" algn="just">
              <a:spcAft>
                <a:spcPts val="0"/>
              </a:spcAft>
              <a:buNone/>
            </a:pP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Кровеносные сосуды </a:t>
            </a:r>
            <a:r>
              <a:rPr lang="ru-RU" sz="1800" b="1" i="1" spc="-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осмат</a:t>
            </a:r>
            <a:r>
              <a:rPr lang="ru-RU" sz="1800" b="1" i="1" spc="-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ривают, пальпируют, определяют их кровенаполнение.</a:t>
            </a:r>
            <a: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0480" marR="8890" indent="0" algn="just">
              <a:spcAft>
                <a:spcPts val="0"/>
              </a:spcAft>
              <a:buNone/>
            </a:pPr>
            <a:r>
              <a:rPr lang="ru-RU" sz="1800" b="1" u="sng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осмотра </a:t>
            </a:r>
            <a: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обращают внимание </a:t>
            </a:r>
            <a:r>
              <a:rPr lang="ru-RU" sz="1800" b="1" i="1" spc="-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степень их наполнения, пульсацию</a:t>
            </a:r>
            <a: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Переполнение вен свидетельствует о застойных явлениях, 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сердечной недостаточности. </a:t>
            </a:r>
            <a:r>
              <a:rPr lang="ru-RU" sz="1800" b="1" u="sng" spc="2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пальпации</a:t>
            </a:r>
            <a:r>
              <a:rPr lang="ru-RU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u="sng" spc="2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сосудов</a:t>
            </a:r>
            <a:r>
              <a:rPr lang="ru-RU" sz="1800" spc="2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800" b="1" i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исследуют </a:t>
            </a:r>
            <a:r>
              <a:rPr lang="ru-RU" sz="1800" b="1" i="1" spc="-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пульс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6830" indent="0" algn="just">
              <a:buNone/>
            </a:pPr>
            <a:r>
              <a:rPr lang="ru-RU" sz="1800" b="1" i="1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Артериальный пульс 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ритмическое расширение и спадание</a:t>
            </a:r>
            <a: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сосудов, обусловленное сокращением сердца, исследуют на </a:t>
            </a:r>
            <a:r>
              <a:rPr lang="ru-RU" sz="1800" u="sng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поверхностно лежащих артериях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F10A8-FFDB-4E77-9E82-A274A6F4B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67682"/>
            <a:ext cx="6984776" cy="381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296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44377-F2A4-4571-81F1-53A57833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9BF62DA-43A0-4887-9A48-DEC7078FC362}"/>
              </a:ext>
            </a:extLst>
          </p:cNvPr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641" r="2130" b="7641"/>
          <a:stretch/>
        </p:blipFill>
        <p:spPr bwMode="auto">
          <a:xfrm>
            <a:off x="323528" y="274638"/>
            <a:ext cx="8568951" cy="6308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973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696464"/>
                </a:solidFill>
              </a:rPr>
              <a:t>Топография сердца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8394407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1417638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Сердце расположено в грудной полости и большей своей частью слева от середины грудной клетки</a:t>
            </a:r>
          </a:p>
        </p:txBody>
      </p:sp>
    </p:spTree>
    <p:extLst>
      <p:ext uri="{BB962C8B-B14F-4D97-AF65-F5344CB8AC3E}">
        <p14:creationId xmlns:p14="http://schemas.microsoft.com/office/powerpoint/2010/main" val="144005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7CAA6-84D1-4E2C-BA1C-7501727A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57423F8-36C9-46C5-861A-FCD6B0170BA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" y="274638"/>
            <a:ext cx="8909459" cy="6178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0052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732F74-EFC8-4C67-8B9F-D78CEAA33F7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712968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605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8BA10-6D4C-4CA9-B420-F411A318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7774632" cy="1800200"/>
          </a:xfrm>
        </p:spPr>
        <p:txBody>
          <a:bodyPr>
            <a:normAutofit/>
          </a:bodyPr>
          <a:lstStyle/>
          <a:p>
            <a:r>
              <a:rPr lang="ru-RU" sz="1800" b="1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исследовании </a:t>
            </a:r>
            <a:r>
              <a:rPr lang="ru-RU" sz="18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артериального пульса </a:t>
            </a:r>
            <a:r>
              <a:rPr lang="ru-RU" sz="1800" b="1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определяют:</a:t>
            </a:r>
            <a:br>
              <a:rPr lang="ru-RU" sz="1800" b="1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часто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ту;</a:t>
            </a:r>
            <a:b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ритм;</a:t>
            </a:r>
            <a:b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напряжение артериальной стенки; </a:t>
            </a:r>
            <a:b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степень наполнения </a:t>
            </a:r>
            <a:r>
              <a:rPr lang="ru-RU" sz="1800" b="1" spc="-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сосуда;</a:t>
            </a:r>
            <a:br>
              <a:rPr lang="ru-RU" sz="1800" b="1" spc="-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spc="-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величину и форму пульсовой волны.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15182D-8879-47C4-B55B-59C7CEC7D7B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39" y="253042"/>
            <a:ext cx="2154560" cy="215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EEBE59-3CDE-4755-8F0A-5D2EFC6568F3}"/>
              </a:ext>
            </a:extLst>
          </p:cNvPr>
          <p:cNvSpPr txBox="1"/>
          <p:nvPr/>
        </p:nvSpPr>
        <p:spPr>
          <a:xfrm>
            <a:off x="683568" y="2132856"/>
            <a:ext cx="6174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Частоту артериального пульса подсчитывают за 1 мин. У здоровых животных (норма) частота пульса соответствует количеству 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сердечных сокращений (см. табл. 2)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D99404-B029-4932-A879-71706C6C4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3" y="3056186"/>
            <a:ext cx="8664286" cy="3548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882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2857A4-9B8F-450A-A7BC-A1736DBAD0A4}"/>
              </a:ext>
            </a:extLst>
          </p:cNvPr>
          <p:cNvSpPr txBox="1"/>
          <p:nvPr/>
        </p:nvSpPr>
        <p:spPr>
          <a:xfrm>
            <a:off x="323528" y="404664"/>
            <a:ext cx="8928992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" marR="6350" indent="182880" algn="just">
              <a:spcAft>
                <a:spcPts val="0"/>
              </a:spcAft>
            </a:pPr>
            <a:r>
              <a:rPr lang="ru-RU" sz="2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здоро</a:t>
            </a:r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вых животных </a:t>
            </a:r>
            <a:r>
              <a:rPr lang="ru-RU" sz="2000" b="1" i="1" spc="-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пульс ритмичный, умеренного наполнения и на</a:t>
            </a:r>
            <a:r>
              <a:rPr lang="ru-RU" sz="2000" b="1" i="1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пряжения</a:t>
            </a:r>
            <a:r>
              <a:rPr lang="ru-RU" sz="2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18415" marR="6350" indent="182880" algn="just">
              <a:spcAft>
                <a:spcPts val="0"/>
              </a:spcAft>
            </a:pPr>
            <a:r>
              <a:rPr lang="ru-RU" sz="2000" u="sng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Изменение ритма </a:t>
            </a:r>
            <a:r>
              <a:rPr lang="ru-RU" sz="2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пульса свойственно различным </a:t>
            </a:r>
            <a:r>
              <a:rPr lang="ru-RU" sz="2000" b="1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арит</a:t>
            </a:r>
            <a:r>
              <a:rPr lang="ru-RU" sz="2000" b="1" spc="-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миям</a:t>
            </a:r>
          </a:p>
          <a:p>
            <a:pPr marL="18415" marR="6350" indent="182880" algn="just">
              <a:spcAft>
                <a:spcPts val="0"/>
              </a:spcAft>
            </a:pPr>
            <a:r>
              <a:rPr lang="ru-RU" sz="2000" u="sng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u="sng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апряженный и жесткий пульс </a:t>
            </a:r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отмечают при </a:t>
            </a:r>
            <a:r>
              <a:rPr lang="ru-RU" sz="2000" b="1" spc="-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повышении артериального давления, лихорадке, отравлении.</a:t>
            </a:r>
          </a:p>
          <a:p>
            <a:pPr marL="18415" marR="6350" indent="182880" algn="ctr">
              <a:spcAft>
                <a:spcPts val="0"/>
              </a:spcAft>
            </a:pP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ягкий пульс отмечают при </a:t>
            </a:r>
            <a:r>
              <a:rPr lang="ru-RU" sz="2000" b="1" spc="-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падении артериального давления, слабости сердца</a:t>
            </a:r>
            <a:r>
              <a:rPr lang="ru-RU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i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слабости </a:t>
            </a:r>
            <a:r>
              <a:rPr lang="ru-RU" sz="20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сердца, кровопотере наполнение сосудов понижается и пульс становится пустым</a:t>
            </a:r>
            <a:r>
              <a:rPr lang="ru-RU" sz="2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18415" marR="6350" indent="182880" algn="ctr">
              <a:spcAft>
                <a:spcPts val="0"/>
              </a:spcAft>
            </a:pPr>
            <a:endParaRPr lang="ru-RU" sz="1800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415" marR="6350" indent="182880" algn="ctr">
              <a:spcAft>
                <a:spcPts val="0"/>
              </a:spcAft>
            </a:pPr>
            <a:r>
              <a:rPr lang="ru-RU" sz="28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Пульс различают</a:t>
            </a:r>
            <a:endParaRPr lang="ru-RU" sz="2800" b="1" spc="-1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3631676-BFA6-4E4F-BC5B-9B4BA4812A25}"/>
              </a:ext>
            </a:extLst>
          </p:cNvPr>
          <p:cNvSpPr/>
          <p:nvPr/>
        </p:nvSpPr>
        <p:spPr>
          <a:xfrm>
            <a:off x="1263586" y="4210202"/>
            <a:ext cx="2232248" cy="621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величине</a:t>
            </a:r>
            <a:endParaRPr lang="ru-RU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C8905D9-7921-4A17-863A-0188875407D5}"/>
              </a:ext>
            </a:extLst>
          </p:cNvPr>
          <p:cNvSpPr/>
          <p:nvPr/>
        </p:nvSpPr>
        <p:spPr>
          <a:xfrm>
            <a:off x="875987" y="5384961"/>
            <a:ext cx="1283365" cy="504057"/>
          </a:xfrm>
          <a:prstGeom prst="roundRect">
            <a:avLst>
              <a:gd name="adj" fmla="val 5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большой</a:t>
            </a:r>
            <a:endParaRPr lang="ru-RU" b="1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6BDC78-94F2-4154-BC5C-B9682884E8E6}"/>
              </a:ext>
            </a:extLst>
          </p:cNvPr>
          <p:cNvSpPr/>
          <p:nvPr/>
        </p:nvSpPr>
        <p:spPr>
          <a:xfrm>
            <a:off x="5723826" y="4177342"/>
            <a:ext cx="2376264" cy="621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форме пульсовой волны</a:t>
            </a:r>
            <a:endParaRPr lang="ru-RU" b="1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3D1D425-1071-4A70-947A-FBB86C8446EB}"/>
              </a:ext>
            </a:extLst>
          </p:cNvPr>
          <p:cNvSpPr/>
          <p:nvPr/>
        </p:nvSpPr>
        <p:spPr>
          <a:xfrm>
            <a:off x="2510224" y="5380905"/>
            <a:ext cx="1283365" cy="54151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малый</a:t>
            </a:r>
            <a:endParaRPr lang="ru-RU" b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DA8DE5-FBA9-48EA-B011-05EF47F9C552}"/>
              </a:ext>
            </a:extLst>
          </p:cNvPr>
          <p:cNvSpPr/>
          <p:nvPr/>
        </p:nvSpPr>
        <p:spPr>
          <a:xfrm>
            <a:off x="4702164" y="5372790"/>
            <a:ext cx="1577279" cy="419156"/>
          </a:xfrm>
          <a:prstGeom prst="roundRect">
            <a:avLst>
              <a:gd name="adj" fmla="val 23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скорый</a:t>
            </a:r>
            <a:endParaRPr lang="ru-RU" b="1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5873799-4C17-4A21-AA3F-DCFBE3B6625E}"/>
              </a:ext>
            </a:extLst>
          </p:cNvPr>
          <p:cNvSpPr/>
          <p:nvPr/>
        </p:nvSpPr>
        <p:spPr>
          <a:xfrm>
            <a:off x="7271998" y="5364677"/>
            <a:ext cx="1656184" cy="419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«скачущий»</a:t>
            </a:r>
            <a:endParaRPr lang="ru-RU" b="1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E137846-73FE-4E18-863F-DA2BE190C497}"/>
              </a:ext>
            </a:extLst>
          </p:cNvPr>
          <p:cNvSpPr/>
          <p:nvPr/>
        </p:nvSpPr>
        <p:spPr>
          <a:xfrm>
            <a:off x="5914409" y="6269332"/>
            <a:ext cx="2151111" cy="368007"/>
          </a:xfrm>
          <a:prstGeom prst="roundRect">
            <a:avLst>
              <a:gd name="adj" fmla="val 27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медленный</a:t>
            </a:r>
            <a:endParaRPr lang="ru-RU" b="1" dirty="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B3E6F21-8629-4292-A33F-D197DBCBAC83}"/>
              </a:ext>
            </a:extLst>
          </p:cNvPr>
          <p:cNvCxnSpPr>
            <a:cxnSpLocks/>
          </p:cNvCxnSpPr>
          <p:nvPr/>
        </p:nvCxnSpPr>
        <p:spPr>
          <a:xfrm flipH="1">
            <a:off x="3623624" y="3667569"/>
            <a:ext cx="948376" cy="541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328A343-0392-41A7-AC5C-86735D07416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788024" y="3667096"/>
            <a:ext cx="1105483" cy="485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7E475451-A969-45E1-B905-65508E5623B6}"/>
              </a:ext>
            </a:extLst>
          </p:cNvPr>
          <p:cNvSpPr/>
          <p:nvPr/>
        </p:nvSpPr>
        <p:spPr>
          <a:xfrm>
            <a:off x="1341733" y="4868733"/>
            <a:ext cx="484632" cy="504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961090B3-CB1D-4F9E-B516-6094E08105EF}"/>
              </a:ext>
            </a:extLst>
          </p:cNvPr>
          <p:cNvSpPr/>
          <p:nvPr/>
        </p:nvSpPr>
        <p:spPr>
          <a:xfrm>
            <a:off x="2779632" y="4868733"/>
            <a:ext cx="484632" cy="504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6D03FFAA-F286-403C-92F5-A21C1D0F3367}"/>
              </a:ext>
            </a:extLst>
          </p:cNvPr>
          <p:cNvSpPr/>
          <p:nvPr/>
        </p:nvSpPr>
        <p:spPr>
          <a:xfrm>
            <a:off x="5651191" y="4854929"/>
            <a:ext cx="484632" cy="504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3B9647C5-30EF-47D8-8DFD-8D55BD671D7E}"/>
              </a:ext>
            </a:extLst>
          </p:cNvPr>
          <p:cNvSpPr/>
          <p:nvPr/>
        </p:nvSpPr>
        <p:spPr>
          <a:xfrm>
            <a:off x="6533404" y="4941169"/>
            <a:ext cx="484632" cy="1102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026222CF-1E8D-43DB-BC80-763380F7120C}"/>
              </a:ext>
            </a:extLst>
          </p:cNvPr>
          <p:cNvSpPr/>
          <p:nvPr/>
        </p:nvSpPr>
        <p:spPr>
          <a:xfrm>
            <a:off x="7740352" y="4829516"/>
            <a:ext cx="484632" cy="504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5B54CC4-F82D-4128-98C9-CD9204D46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57220"/>
            <a:ext cx="2232248" cy="15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0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750EF1-15A0-4C67-98CB-8F0A86646278}"/>
              </a:ext>
            </a:extLst>
          </p:cNvPr>
          <p:cNvSpPr txBox="1"/>
          <p:nvPr/>
        </p:nvSpPr>
        <p:spPr>
          <a:xfrm>
            <a:off x="395536" y="404664"/>
            <a:ext cx="8564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8890" indent="176530" algn="just">
              <a:spcAft>
                <a:spcPts val="0"/>
              </a:spcAft>
            </a:pPr>
            <a:r>
              <a:rPr lang="ru-RU" sz="18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Венным пульсом 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называют колебания стенок вен, расположен</a:t>
            </a:r>
            <a: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ных близко к сердцу, из-за задержки крови в венах во время систолы предсердий и желудочков сердца. </a:t>
            </a:r>
          </a:p>
          <a:p>
            <a:pPr marL="6350" marR="8890" indent="176530" algn="just">
              <a:spcAft>
                <a:spcPts val="0"/>
              </a:spcAft>
            </a:pPr>
            <a:endParaRPr lang="ru-RU" sz="1800" spc="-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D4C0EB1-2D2B-490F-A6E9-BE0463D23F2C}"/>
              </a:ext>
            </a:extLst>
          </p:cNvPr>
          <p:cNvSpPr/>
          <p:nvPr/>
        </p:nvSpPr>
        <p:spPr>
          <a:xfrm>
            <a:off x="3222801" y="1113350"/>
            <a:ext cx="1922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Венный пульс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D586C3-0CDC-456E-97D7-9DD7B721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76" y="2001654"/>
            <a:ext cx="1922512" cy="644550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C02D6CE-58C7-4BEC-AF43-B03D6E168A0E}"/>
              </a:ext>
            </a:extLst>
          </p:cNvPr>
          <p:cNvSpPr/>
          <p:nvPr/>
        </p:nvSpPr>
        <p:spPr>
          <a:xfrm>
            <a:off x="1187624" y="2001654"/>
            <a:ext cx="1922512" cy="644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отрицательным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D9BE5-7C92-476F-BC66-C3712B22F434}"/>
              </a:ext>
            </a:extLst>
          </p:cNvPr>
          <p:cNvSpPr txBox="1"/>
          <p:nvPr/>
        </p:nvSpPr>
        <p:spPr>
          <a:xfrm>
            <a:off x="5220072" y="2122644"/>
            <a:ext cx="2020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положительным</a:t>
            </a:r>
            <a:endParaRPr lang="ru-RU" b="1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38D9D06-589E-4F9D-A57F-B0014B5E9F29}"/>
              </a:ext>
            </a:extLst>
          </p:cNvPr>
          <p:cNvSpPr/>
          <p:nvPr/>
        </p:nvSpPr>
        <p:spPr>
          <a:xfrm>
            <a:off x="683568" y="2996952"/>
            <a:ext cx="3096344" cy="162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нормальное явление с некоторым увеличением объема вены во время систолы предсердий и желудочков</a:t>
            </a:r>
            <a:endParaRPr lang="ru-RU" b="1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211044-DBD6-4207-AAD3-ED53079A2ABD}"/>
              </a:ext>
            </a:extLst>
          </p:cNvPr>
          <p:cNvSpPr/>
          <p:nvPr/>
        </p:nvSpPr>
        <p:spPr>
          <a:xfrm>
            <a:off x="5133751" y="2957796"/>
            <a:ext cx="3538939" cy="1623085"/>
          </a:xfrm>
          <a:prstGeom prst="roundRect">
            <a:avLst>
              <a:gd name="adj" fmla="val 6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как следствие обратного оттока крови из правого предсердия в полые вены, обусловленного недостаточностью трехстворчатого клапана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6" name="Объект 4">
            <a:extLst>
              <a:ext uri="{FF2B5EF4-FFF2-40B4-BE49-F238E27FC236}">
                <a16:creationId xmlns:a16="http://schemas.microsoft.com/office/drawing/2014/main" id="{97286207-E934-41FE-A37E-A793DBFCE6C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6" b="6142"/>
          <a:stretch/>
        </p:blipFill>
        <p:spPr bwMode="auto">
          <a:xfrm>
            <a:off x="899593" y="4830250"/>
            <a:ext cx="7488832" cy="1845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7C96FB70-2CEB-4715-81EF-9A8918241C85}"/>
              </a:ext>
            </a:extLst>
          </p:cNvPr>
          <p:cNvSpPr/>
          <p:nvPr/>
        </p:nvSpPr>
        <p:spPr>
          <a:xfrm rot="2206574">
            <a:off x="2856114" y="1514808"/>
            <a:ext cx="288032" cy="513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476214E4-B609-4838-99B6-5B127C6D7313}"/>
              </a:ext>
            </a:extLst>
          </p:cNvPr>
          <p:cNvSpPr/>
          <p:nvPr/>
        </p:nvSpPr>
        <p:spPr>
          <a:xfrm rot="19323052">
            <a:off x="5221582" y="1514808"/>
            <a:ext cx="288032" cy="513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5D4B2EC5-813C-4F22-9468-D28F9CC2C17E}"/>
              </a:ext>
            </a:extLst>
          </p:cNvPr>
          <p:cNvSpPr/>
          <p:nvPr/>
        </p:nvSpPr>
        <p:spPr>
          <a:xfrm rot="2206574">
            <a:off x="1532252" y="2586452"/>
            <a:ext cx="288032" cy="478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29FB6B77-F408-4872-B3F3-EEF2CF30A55F}"/>
              </a:ext>
            </a:extLst>
          </p:cNvPr>
          <p:cNvSpPr/>
          <p:nvPr/>
        </p:nvSpPr>
        <p:spPr>
          <a:xfrm rot="19228863">
            <a:off x="6745952" y="2532460"/>
            <a:ext cx="288032" cy="513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67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576CE-BB5C-44E1-AF1D-88E2C941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3200" b="1" i="1" spc="-2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Инструментальные методы исследования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F387DB0-B6DF-4C0A-9764-43FAC84CE9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640960" cy="5039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spc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Электрокардиография</a:t>
            </a:r>
            <a:r>
              <a:rPr lang="ru-RU" sz="1800" b="1" spc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метод графической регист</a:t>
            </a:r>
            <a:r>
              <a:rPr lang="ru-RU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рации биотоков сердца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Биотоки (токи действия) в сердце возникают при прохождении волны возбуждения, во время которой меня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ются физико-химические свойства клеточных мембран, ионный 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межклеточной и внутриклеточной жидкости, что сопровождается появлением электрического тока.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7FE0DC-2A75-43C0-9ADD-2D75EDAAC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553447"/>
            <a:ext cx="3585795" cy="2243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B441FA-E3D4-47E2-9729-D71861312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38" y="2564904"/>
            <a:ext cx="3767655" cy="224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4">
            <a:extLst>
              <a:ext uri="{FF2B5EF4-FFF2-40B4-BE49-F238E27FC236}">
                <a16:creationId xmlns:a16="http://schemas.microsoft.com/office/drawing/2014/main" id="{3CC1FDAF-2C23-4B73-924C-151B99B64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0" y="4869160"/>
            <a:ext cx="7598770" cy="1828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083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42B03-743A-4F04-B30B-A3CB22CB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23179"/>
            <a:ext cx="5364088" cy="3365861"/>
          </a:xfrm>
        </p:spPr>
        <p:txBody>
          <a:bodyPr>
            <a:normAutofit fontScale="90000"/>
          </a:bodyPr>
          <a:lstStyle/>
          <a:p>
            <a:r>
              <a:rPr lang="ru-RU" sz="2200" b="1" i="1" spc="10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</a:t>
            </a:r>
            <a:r>
              <a:rPr lang="ru-RU" sz="2200" b="1" i="1" spc="3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артериального</a:t>
            </a:r>
            <a:r>
              <a:rPr lang="ru-RU" sz="2200" b="1" i="1" spc="10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давления</a:t>
            </a:r>
            <a:br>
              <a:rPr lang="ru-RU" sz="2200" b="1" i="1" spc="10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200" b="1" i="1" spc="10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 </a:t>
            </a:r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давления в артериальной системе ритмически колеблется, дости</a:t>
            </a:r>
            <a:r>
              <a:rPr lang="ru-RU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гая наиболее высокого уровня при систоле и снижаясь при диастоле.</a:t>
            </a:r>
            <a:br>
              <a:rPr lang="ru-RU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Величина артериального давления </a:t>
            </a:r>
            <a:r>
              <a:rPr lang="ru-RU" sz="2000" b="1" i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пропорциональна объему крови, выбрасываемому сердцем в аорту, и пе</a:t>
            </a:r>
            <a:r>
              <a:rPr lang="ru-RU" sz="2000" b="1" i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риферическому сопротивлению; </a:t>
            </a:r>
            <a:r>
              <a:rPr lang="ru-RU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ее выражают в миллиметрах ртутного столба </a:t>
            </a:r>
            <a:r>
              <a:rPr lang="ru-RU" sz="2000" spc="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(мм рт. ст.)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4FA71A8-40B9-4E41-9A90-953852CFD5B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80219"/>
            <a:ext cx="3384376" cy="2462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FDFD5E-CB7B-40AD-97D0-EA71A7534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548680"/>
            <a:ext cx="3142887" cy="3023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2F9962-D52E-47FD-A82F-4DFF772A8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8" y="3980220"/>
            <a:ext cx="4708513" cy="245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439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23734-8CD5-4D04-B5D3-0D7A960C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spc="10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 измерения </a:t>
            </a:r>
            <a:r>
              <a:rPr lang="ru-RU" sz="4000" b="1" i="1" spc="3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артериального</a:t>
            </a:r>
            <a:r>
              <a:rPr lang="ru-RU" sz="4000" b="1" i="1" spc="10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давления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56170C-60AD-4379-9B49-CC741A4DA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3" y="3429000"/>
            <a:ext cx="7854565" cy="3206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DD3E96-5E06-472C-B54E-8B41CF328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3" y="1340768"/>
            <a:ext cx="7854565" cy="1878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822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F518B-3EC7-4CC7-8DD8-8D417071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235952">
            <a:off x="1037543" y="1177347"/>
            <a:ext cx="3456384" cy="972607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 сердца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38EB22-746A-4CA2-BB0C-4C80E20761D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04654"/>
            <a:ext cx="8028384" cy="345247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891E49-EB29-457E-B0B5-6368F0ECE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2" y="404664"/>
            <a:ext cx="4423320" cy="2799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0F7511-F951-41ED-AAFC-9AE3EC30B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8053">
            <a:off x="356606" y="205324"/>
            <a:ext cx="1856526" cy="17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D695F-967C-4920-A002-A2DB9114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920880" cy="72008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Лабораторные методы исследования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D2D17-7BA2-4A0D-BC7D-A246471815C7}"/>
              </a:ext>
            </a:extLst>
          </p:cNvPr>
          <p:cNvSpPr txBox="1"/>
          <p:nvPr/>
        </p:nvSpPr>
        <p:spPr>
          <a:xfrm>
            <a:off x="539552" y="1196752"/>
            <a:ext cx="7882138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" indent="170815" algn="just">
              <a:lnSpc>
                <a:spcPct val="150000"/>
              </a:lnSpc>
            </a:pP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Информативными показателями крови являются </a:t>
            </a:r>
            <a:r>
              <a:rPr lang="ru-RU" sz="1800" b="1" i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скорость оседания эритроцитов (СОЭ), активность </a:t>
            </a:r>
            <a:r>
              <a:rPr lang="ru-RU" sz="1800" b="1" i="1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аминотрансфераз</a:t>
            </a:r>
            <a:r>
              <a:rPr lang="ru-RU" sz="1800" b="1" i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содержание холестерина, липопротеидов</a:t>
            </a:r>
            <a:r>
              <a:rPr lang="ru-RU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b="1" i="1" u="sng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4130" indent="170815" algn="just">
              <a:lnSpc>
                <a:spcPct val="150000"/>
              </a:lnSpc>
            </a:pPr>
            <a:r>
              <a:rPr lang="ru-RU" sz="1800" u="sng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СОЭ 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отмечают при </a:t>
            </a:r>
            <a:r>
              <a:rPr lang="ru-RU" sz="1800" b="1" i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миокардите, перикардите, эндокардите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4130" indent="170815" algn="just">
              <a:lnSpc>
                <a:spcPct val="150000"/>
              </a:lnSpc>
            </a:pPr>
            <a:r>
              <a:rPr lang="ru-RU" u="sng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</a:t>
            </a:r>
            <a:r>
              <a:rPr lang="ru-RU" sz="1800" u="sng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активности </a:t>
            </a:r>
            <a:r>
              <a:rPr lang="ru-RU" sz="1800" u="sng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аминотрансфераз</a:t>
            </a:r>
            <a:r>
              <a:rPr lang="ru-RU" sz="1800" u="sng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1800" b="1" i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инфаркте миокарда, травматическом перикардите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4130" indent="170815" algn="just">
              <a:lnSpc>
                <a:spcPct val="150000"/>
              </a:lnSpc>
            </a:pPr>
            <a:r>
              <a:rPr lang="ru-RU" u="sng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</a:t>
            </a:r>
            <a:r>
              <a:rPr lang="ru-RU" sz="1800" u="sng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холестерина и липопротеи</a:t>
            </a:r>
            <a:r>
              <a:rPr lang="ru-RU" sz="1800" u="sng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 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при </a:t>
            </a:r>
            <a:r>
              <a:rPr lang="ru-RU" sz="1800" b="1" i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атеросклерозе сосудов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4130" indent="170815" algn="just">
              <a:lnSpc>
                <a:spcPct val="150000"/>
              </a:lnSpc>
            </a:pP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болезнях сердца нередко обнаруживают </a:t>
            </a:r>
            <a:r>
              <a:rPr lang="ru-RU" sz="1800" b="1" i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белок в моче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A6B119-9441-4FB0-8734-6B899A3F5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02578"/>
            <a:ext cx="4668350" cy="1913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BC48B5-E05D-46A3-9965-275F153B8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02577"/>
            <a:ext cx="3121152" cy="1913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35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276" y="0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Топография сердца КРС и МРС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143000"/>
            <a:ext cx="7416824" cy="228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крупного рогатого скота, овец и коз оно занимает пространство </a:t>
            </a:r>
            <a:r>
              <a:rPr lang="ru-RU" b="1" u="sng" dirty="0"/>
              <a:t>от 3-го до 5-го ребра</a:t>
            </a:r>
            <a:r>
              <a:rPr lang="ru-RU" dirty="0"/>
              <a:t>; основание его находится на высоте середины грудной клетки, </a:t>
            </a:r>
            <a:r>
              <a:rPr lang="ru-RU" u="sng" dirty="0"/>
              <a:t>верхушка</a:t>
            </a:r>
            <a:r>
              <a:rPr lang="ru-RU" dirty="0"/>
              <a:t> — в нижней части пятого межреберье </a:t>
            </a:r>
            <a:r>
              <a:rPr lang="ru-RU" b="1" dirty="0"/>
              <a:t>на 3..5см </a:t>
            </a:r>
            <a:r>
              <a:rPr lang="ru-RU" dirty="0"/>
              <a:t>выше грудной кости, а </a:t>
            </a:r>
            <a:r>
              <a:rPr lang="ru-RU" u="sng" dirty="0"/>
              <a:t>задняя граница </a:t>
            </a:r>
            <a:r>
              <a:rPr lang="ru-RU" dirty="0"/>
              <a:t>доходит до </a:t>
            </a:r>
            <a:r>
              <a:rPr lang="ru-RU" b="1" dirty="0"/>
              <a:t>5-го ребра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7563411" cy="295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3536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916" y="274638"/>
            <a:ext cx="7956884" cy="142617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3901A3-6814-45E9-AA03-EF4911C55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8" y="1772816"/>
            <a:ext cx="7956884" cy="49265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76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/>
          <a:lstStyle/>
          <a:p>
            <a:pPr algn="ctr"/>
            <a:r>
              <a:rPr lang="ru-RU" b="1" i="1" dirty="0"/>
              <a:t>Топография сердца лошадей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11560" y="1055965"/>
            <a:ext cx="8099954" cy="24482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лошадей сердце занимает пространство </a:t>
            </a:r>
            <a:r>
              <a:rPr lang="ru-RU" b="1" dirty="0"/>
              <a:t>от 3-го до 6-го ребра</a:t>
            </a:r>
            <a:r>
              <a:rPr lang="ru-RU" dirty="0"/>
              <a:t>, основание находится несколько ниже середины грудной клетки, </a:t>
            </a:r>
            <a:r>
              <a:rPr lang="ru-RU" u="sng" dirty="0"/>
              <a:t>верхушка</a:t>
            </a:r>
            <a:r>
              <a:rPr lang="ru-RU" dirty="0"/>
              <a:t> — в пятом межреберье </a:t>
            </a:r>
            <a:r>
              <a:rPr lang="ru-RU" b="1" dirty="0"/>
              <a:t>на 2 см </a:t>
            </a:r>
            <a:r>
              <a:rPr lang="ru-RU" dirty="0"/>
              <a:t>выше грудной кости, </a:t>
            </a:r>
            <a:r>
              <a:rPr lang="ru-RU" u="sng" dirty="0"/>
              <a:t>задняя граница </a:t>
            </a:r>
            <a:r>
              <a:rPr lang="ru-RU" dirty="0"/>
              <a:t>слева доходит </a:t>
            </a:r>
            <a:r>
              <a:rPr lang="ru-RU" b="1" dirty="0"/>
              <a:t>до 6-го</a:t>
            </a:r>
            <a:r>
              <a:rPr lang="ru-RU" dirty="0"/>
              <a:t>, а справа — </a:t>
            </a:r>
            <a:r>
              <a:rPr lang="ru-RU" b="1" dirty="0"/>
              <a:t>до 5-го ребра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4" y="3645024"/>
            <a:ext cx="8075240" cy="290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27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09564"/>
            <a:ext cx="4449688" cy="37269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/>
              <a:t>У лошадей </a:t>
            </a:r>
            <a:r>
              <a:rPr lang="ru-RU" dirty="0"/>
              <a:t>при аускультации переднюю конечность целесообразно отвести вперед, что позволяет установить головку фонендоскопа в нужном месте, так как хорошо развитые мышцы лопаточно-плечевого пояса притупляют сердечные звуки.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88" y="548680"/>
            <a:ext cx="3752850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88" y="3789040"/>
            <a:ext cx="3775491" cy="2789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38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71184" cy="683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Топография сердца у собак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8147248" cy="18371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У собак сердце занимает пространство </a:t>
            </a:r>
            <a:r>
              <a:rPr lang="ru-RU" b="1" dirty="0"/>
              <a:t>от 3-го до 6-го-7-го </a:t>
            </a:r>
            <a:r>
              <a:rPr lang="ru-RU" dirty="0"/>
              <a:t>ребер, основание находится на середине высоты грудной клетки, </a:t>
            </a:r>
            <a:r>
              <a:rPr lang="ru-RU" u="sng" dirty="0"/>
              <a:t>задняя граница </a:t>
            </a:r>
            <a:r>
              <a:rPr lang="ru-RU" dirty="0"/>
              <a:t>доходит до </a:t>
            </a:r>
            <a:r>
              <a:rPr lang="ru-RU" b="1" dirty="0"/>
              <a:t>7-го ребра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92" y="3347803"/>
            <a:ext cx="4091817" cy="3056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175181" cy="3056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45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pPr algn="ctr"/>
            <a:r>
              <a:rPr lang="ru-RU" b="1" dirty="0"/>
              <a:t>Исследование сердца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84784"/>
            <a:ext cx="5209752" cy="4950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6722" y="1700808"/>
            <a:ext cx="3096344" cy="1366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8890" indent="179705" algn="just">
              <a:lnSpc>
                <a:spcPct val="115000"/>
              </a:lnSpc>
              <a:spcAft>
                <a:spcPts val="0"/>
              </a:spcAft>
            </a:pPr>
            <a:r>
              <a:rPr lang="ru-RU" u="sng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Ладонью руки </a:t>
            </a: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локализацию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сердечного толчка, его ритмичность, площадь и силу. </a:t>
            </a:r>
            <a:endParaRPr lang="ru-RU" sz="11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89040"/>
            <a:ext cx="327636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Аускультация</a:t>
            </a:r>
          </a:p>
          <a:p>
            <a: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Основной, обязательный метод исследования сердца, позволяющий установить </a:t>
            </a:r>
            <a:r>
              <a:rPr lang="ru-RU" b="1" i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частоту и ритм сердечных со</a:t>
            </a:r>
            <a:r>
              <a:rPr lang="ru-RU" b="1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кращений, характер сердечных тонов, наличие или отсутствие шумо</a:t>
            </a:r>
            <a:r>
              <a:rPr lang="ru-RU" b="1" i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endParaRPr lang="ru-RU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3768</TotalTime>
  <Words>1911</Words>
  <Application>Microsoft Office PowerPoint</Application>
  <PresentationFormat>Экран (4:3)</PresentationFormat>
  <Paragraphs>214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Исследование сердечно-сосудистой системы</vt:lpstr>
      <vt:lpstr>Презентация PowerPoint</vt:lpstr>
      <vt:lpstr>Презентация PowerPoint</vt:lpstr>
      <vt:lpstr>Топография сердца</vt:lpstr>
      <vt:lpstr>Топография сердца КРС и МРС</vt:lpstr>
      <vt:lpstr>Топография сердца лошадей</vt:lpstr>
      <vt:lpstr>Презентация PowerPoint</vt:lpstr>
      <vt:lpstr>Топография сердца у собак</vt:lpstr>
      <vt:lpstr>Исследование сердца</vt:lpstr>
      <vt:lpstr>Презентация PowerPoint</vt:lpstr>
      <vt:lpstr>Пальпация области сердца </vt:lpstr>
      <vt:lpstr>Презентация PowerPoint</vt:lpstr>
      <vt:lpstr>Презентация PowerPoint</vt:lpstr>
      <vt:lpstr>Определение ритма сердечных сокращений</vt:lpstr>
      <vt:lpstr>Проводниковая система сердца</vt:lpstr>
      <vt:lpstr>Презентация PowerPoint</vt:lpstr>
      <vt:lpstr>Презентация PowerPoint</vt:lpstr>
      <vt:lpstr>Презентация PowerPoint</vt:lpstr>
      <vt:lpstr>Презентация PowerPoint</vt:lpstr>
      <vt:lpstr>Сердечные блокады</vt:lpstr>
      <vt:lpstr>Тоны сердца</vt:lpstr>
      <vt:lpstr>Тоны сердца</vt:lpstr>
      <vt:lpstr>Механизм образования I тона</vt:lpstr>
      <vt:lpstr>Механизм образования II тона</vt:lpstr>
      <vt:lpstr>Презентация PowerPoint</vt:lpstr>
      <vt:lpstr>Звучность сердечных тонов</vt:lpstr>
      <vt:lpstr>Звучность сердечных тонов</vt:lpstr>
      <vt:lpstr>Шумы сердца</vt:lpstr>
      <vt:lpstr>Презентация PowerPoint</vt:lpstr>
      <vt:lpstr>Презентация PowerPoint</vt:lpstr>
      <vt:lpstr>Экстракардиальные шумы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кровеносных сосудов</vt:lpstr>
      <vt:lpstr>Презентация PowerPoint</vt:lpstr>
      <vt:lpstr>Презентация PowerPoint</vt:lpstr>
      <vt:lpstr>Презентация PowerPoint</vt:lpstr>
      <vt:lpstr>При исследовании артериального пульса определяют: 1. частоту; 2. ритм; 3. напряжение артериальной стенки;  4. степень наполнения сосуда; 5. величину и форму пульсовой волны.</vt:lpstr>
      <vt:lpstr>Презентация PowerPoint</vt:lpstr>
      <vt:lpstr>Презентация PowerPoint</vt:lpstr>
      <vt:lpstr>Инструментальные методы исследования</vt:lpstr>
      <vt:lpstr>Измерение артериального давления   Величина давления в артериальной системе ритмически колеблется, достигая наиболее высокого уровня при систоле и снижаясь при диастоле.   Величина артериального давления пропорциональна объему крови, выбрасываемому сердцем в аорту, и периферическому сопротивлению; ее выражают в миллиметрах ртутного столба (мм рт. ст.) </vt:lpstr>
      <vt:lpstr>Показатели измерения артериального давления</vt:lpstr>
      <vt:lpstr>ЭХО сердца</vt:lpstr>
      <vt:lpstr>Лабораторные методы исследования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органов дыхания</dc:title>
  <dc:creator>Людмила Анатольевна</dc:creator>
  <cp:lastModifiedBy>Анастасия Андреенко</cp:lastModifiedBy>
  <cp:revision>96</cp:revision>
  <dcterms:created xsi:type="dcterms:W3CDTF">2014-09-17T06:26:42Z</dcterms:created>
  <dcterms:modified xsi:type="dcterms:W3CDTF">2020-11-17T18:59:11Z</dcterms:modified>
</cp:coreProperties>
</file>