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65" r:id="rId6"/>
    <p:sldId id="270" r:id="rId7"/>
    <p:sldId id="287" r:id="rId8"/>
    <p:sldId id="300" r:id="rId9"/>
    <p:sldId id="288" r:id="rId10"/>
    <p:sldId id="299" r:id="rId11"/>
    <p:sldId id="289" r:id="rId12"/>
    <p:sldId id="290" r:id="rId13"/>
    <p:sldId id="291" r:id="rId14"/>
    <p:sldId id="292" r:id="rId15"/>
    <p:sldId id="293" r:id="rId16"/>
    <p:sldId id="305" r:id="rId17"/>
    <p:sldId id="306" r:id="rId18"/>
    <p:sldId id="307" r:id="rId19"/>
    <p:sldId id="308" r:id="rId20"/>
    <p:sldId id="274" r:id="rId21"/>
    <p:sldId id="285" r:id="rId22"/>
    <p:sldId id="279" r:id="rId23"/>
    <p:sldId id="273" r:id="rId24"/>
    <p:sldId id="278" r:id="rId25"/>
    <p:sldId id="282" r:id="rId26"/>
    <p:sldId id="275" r:id="rId27"/>
    <p:sldId id="283" r:id="rId28"/>
    <p:sldId id="284" r:id="rId29"/>
    <p:sldId id="296" r:id="rId30"/>
    <p:sldId id="309" r:id="rId31"/>
    <p:sldId id="301" r:id="rId32"/>
    <p:sldId id="297" r:id="rId3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Автор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E"/>
    <a:srgbClr val="004F96"/>
    <a:srgbClr val="00305C"/>
    <a:srgbClr val="003366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24E01-5535-46B9-A9A1-A9A07E639A88}" type="doc">
      <dgm:prSet loTypeId="urn:microsoft.com/office/officeart/2017/3/layout/DropPinTimeline" loCatId="timeline" qsTypeId="urn:microsoft.com/office/officeart/2005/8/quickstyle/simple1" qsCatId="simple" csTypeId="urn:microsoft.com/office/officeart/2005/8/colors/accent3_2" csCatId="accent3" phldr="1"/>
      <dgm:spPr/>
      <dgm:t>
        <a:bodyPr rtlCol="0"/>
        <a:lstStyle/>
        <a:p>
          <a:pPr rtl="0"/>
          <a:endParaRPr lang="en-US"/>
        </a:p>
      </dgm:t>
    </dgm:pt>
    <dgm:pt modelId="{DF1ABFB3-B399-406F-91BD-DCDF9A38526B}">
      <dgm:prSet phldrT="[Text]" phldr="0" custT="1"/>
      <dgm:spPr/>
      <dgm:t>
        <a:bodyPr rtlCol="0"/>
        <a:lstStyle/>
        <a:p>
          <a:r>
            <a:rPr lang="ru-RU" sz="1300" b="0" i="0" dirty="0"/>
            <a:t>В 2002 году учебному заведению присвоили наименование </a:t>
          </a:r>
          <a:r>
            <a:rPr lang="ru-RU" sz="1300" b="0" i="0" dirty="0" err="1"/>
            <a:t>Стерлитамакского</a:t>
          </a:r>
          <a:r>
            <a:rPr lang="ru-RU" sz="1300" b="0" i="0" dirty="0"/>
            <a:t> сельскохозяйственного техникума, а с 2015 года присвоили статус колледжа и переименовали в ГБПОУ «</a:t>
          </a:r>
          <a:r>
            <a:rPr lang="ru-RU" sz="1300" b="0" i="0" dirty="0" err="1"/>
            <a:t>Стерлитамакский</a:t>
          </a:r>
          <a:r>
            <a:rPr lang="ru-RU" sz="1300" b="0" i="0" dirty="0"/>
            <a:t> межотраслевой колледж» с филиалами в с. Петровское и с. Стерлибашево.</a:t>
          </a:r>
          <a:endParaRPr lang="ru-RU" sz="1300" b="1" spc="120" baseline="0" noProof="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78CB0E27-958C-4066-A189-8B36505E8204}" type="parTrans" cxnId="{15319551-A9EA-462E-845B-E5251E84291F}">
      <dgm:prSet/>
      <dgm:spPr/>
      <dgm:t>
        <a:bodyPr rtlCol="0"/>
        <a:lstStyle/>
        <a:p>
          <a:pPr rtl="0"/>
          <a:endParaRPr lang="ru-RU" noProof="0" dirty="0"/>
        </a:p>
      </dgm:t>
    </dgm:pt>
    <dgm:pt modelId="{70E4A1D3-514E-4327-991D-5CC9C6B41885}" type="sibTrans" cxnId="{15319551-A9EA-462E-845B-E5251E84291F}">
      <dgm:prSet/>
      <dgm:spPr/>
      <dgm:t>
        <a:bodyPr rtlCol="0"/>
        <a:lstStyle/>
        <a:p>
          <a:pPr rtl="0"/>
          <a:endParaRPr lang="ru-RU" noProof="0" dirty="0"/>
        </a:p>
      </dgm:t>
    </dgm:pt>
    <dgm:pt modelId="{58FF46FB-368D-4E9C-A650-0513B8879DA8}">
      <dgm:prSet phldr="0" custT="1"/>
      <dgm:spPr/>
      <dgm:t>
        <a:bodyPr rtlCol="0"/>
        <a:lstStyle/>
        <a:p>
          <a:pPr>
            <a:defRPr b="1"/>
          </a:pPr>
          <a:r>
            <a:rPr lang="ru-RU" sz="2000" b="0" spc="140" noProof="0" dirty="0">
              <a:solidFill>
                <a:schemeClr val="tx2"/>
              </a:solidFill>
              <a:latin typeface="Calibri" panose="020F0502020204030204" pitchFamily="34" charset="0"/>
            </a:rPr>
            <a:t>Октябрь 1921 г.</a:t>
          </a:r>
        </a:p>
      </dgm:t>
    </dgm:pt>
    <dgm:pt modelId="{11DFA284-5E99-474D-BF05-364A45269DC7}" type="parTrans" cxnId="{C5645B39-CB65-4A0A-B369-E455C3B827C3}">
      <dgm:prSet/>
      <dgm:spPr/>
      <dgm:t>
        <a:bodyPr rtlCol="0"/>
        <a:lstStyle/>
        <a:p>
          <a:pPr rtl="0"/>
          <a:endParaRPr lang="ru-RU" noProof="0" dirty="0"/>
        </a:p>
      </dgm:t>
    </dgm:pt>
    <dgm:pt modelId="{CFA40740-0682-470C-AD5A-CFF53CD12BD2}" type="sibTrans" cxnId="{C5645B39-CB65-4A0A-B369-E455C3B827C3}">
      <dgm:prSet/>
      <dgm:spPr/>
      <dgm:t>
        <a:bodyPr rtlCol="0"/>
        <a:lstStyle/>
        <a:p>
          <a:pPr rtl="0"/>
          <a:endParaRPr lang="ru-RU" noProof="0" dirty="0"/>
        </a:p>
      </dgm:t>
    </dgm:pt>
    <dgm:pt modelId="{9A875394-CA1E-4432-AEEB-9054FCFF5E0E}">
      <dgm:prSet phldr="0"/>
      <dgm:spPr/>
      <dgm:t>
        <a:bodyPr rtlCol="0"/>
        <a:lstStyle/>
        <a:p>
          <a:r>
            <a:rPr lang="ru-RU" b="0" i="0" dirty="0"/>
            <a:t>В конце 1921 года в г. Стерлитамак было образовано техническое училище</a:t>
          </a:r>
          <a:endParaRPr lang="ru-RU" b="0" spc="120" noProof="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FCC92BDD-6EA3-421D-9DA8-7D3A12D003B6}" type="parTrans" cxnId="{B659504B-18E4-4D89-A17C-34ABB280AE52}">
      <dgm:prSet/>
      <dgm:spPr/>
      <dgm:t>
        <a:bodyPr rtlCol="0"/>
        <a:lstStyle/>
        <a:p>
          <a:pPr rtl="0"/>
          <a:endParaRPr lang="ru-RU" noProof="0" dirty="0"/>
        </a:p>
      </dgm:t>
    </dgm:pt>
    <dgm:pt modelId="{0314452B-82A0-42F4-9551-DF00CFFC3580}" type="sibTrans" cxnId="{B659504B-18E4-4D89-A17C-34ABB280AE52}">
      <dgm:prSet/>
      <dgm:spPr/>
      <dgm:t>
        <a:bodyPr rtlCol="0"/>
        <a:lstStyle/>
        <a:p>
          <a:pPr rtl="0"/>
          <a:endParaRPr lang="ru-RU" noProof="0" dirty="0"/>
        </a:p>
      </dgm:t>
    </dgm:pt>
    <dgm:pt modelId="{D05E1923-5021-40F7-B4EF-E582E23A699D}">
      <dgm:prSet phldr="0" custT="1"/>
      <dgm:spPr/>
      <dgm:t>
        <a:bodyPr rtlCol="0"/>
        <a:lstStyle/>
        <a:p>
          <a:pPr>
            <a:defRPr b="1"/>
          </a:pPr>
          <a:r>
            <a:rPr lang="ru-RU" sz="2000" b="0" spc="140" noProof="0" dirty="0">
              <a:solidFill>
                <a:schemeClr val="tx2"/>
              </a:solidFill>
              <a:latin typeface="Calibri" panose="020F0502020204030204" pitchFamily="34" charset="0"/>
            </a:rPr>
            <a:t>1923 г.</a:t>
          </a:r>
        </a:p>
      </dgm:t>
    </dgm:pt>
    <dgm:pt modelId="{FD6C5CD2-9CED-4BE6-89CD-A5A5CCE63B3E}" type="parTrans" cxnId="{72C4D6D9-419A-42C1-A76D-84599F65BB08}">
      <dgm:prSet/>
      <dgm:spPr/>
      <dgm:t>
        <a:bodyPr rtlCol="0"/>
        <a:lstStyle/>
        <a:p>
          <a:pPr rtl="0"/>
          <a:endParaRPr lang="ru-RU" noProof="0" dirty="0"/>
        </a:p>
      </dgm:t>
    </dgm:pt>
    <dgm:pt modelId="{F020958C-EF86-4274-85F9-318F2792F7B6}" type="sibTrans" cxnId="{72C4D6D9-419A-42C1-A76D-84599F65BB08}">
      <dgm:prSet/>
      <dgm:spPr/>
      <dgm:t>
        <a:bodyPr rtlCol="0"/>
        <a:lstStyle/>
        <a:p>
          <a:pPr rtl="0"/>
          <a:endParaRPr lang="ru-RU" noProof="0" dirty="0"/>
        </a:p>
      </dgm:t>
    </dgm:pt>
    <dgm:pt modelId="{579089A8-5362-4BA4-9163-D19228C1808F}">
      <dgm:prSet phldr="0"/>
      <dgm:spPr/>
      <dgm:t>
        <a:bodyPr rtlCol="0"/>
        <a:lstStyle/>
        <a:p>
          <a:r>
            <a:rPr lang="ru-RU" b="0" i="0" dirty="0"/>
            <a:t>преобразован в сельскохозяйственный техникум пониженного типа (по типу бывших низших сельскохозяйственных училищ первого разряда)</a:t>
          </a:r>
          <a:endParaRPr lang="ru-RU" b="1" spc="120" noProof="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FB2DEB6E-B29F-4E51-960A-23ECC62EBF38}" type="parTrans" cxnId="{4876CF51-F110-4E25-8FD4-08D25B4B0AB8}">
      <dgm:prSet/>
      <dgm:spPr/>
      <dgm:t>
        <a:bodyPr rtlCol="0"/>
        <a:lstStyle/>
        <a:p>
          <a:pPr rtl="0"/>
          <a:endParaRPr lang="ru-RU" noProof="0" dirty="0"/>
        </a:p>
      </dgm:t>
    </dgm:pt>
    <dgm:pt modelId="{1C5328B1-AC18-4CF7-A034-BB0592F4A2A1}" type="sibTrans" cxnId="{4876CF51-F110-4E25-8FD4-08D25B4B0AB8}">
      <dgm:prSet/>
      <dgm:spPr/>
      <dgm:t>
        <a:bodyPr rtlCol="0"/>
        <a:lstStyle/>
        <a:p>
          <a:pPr rtl="0"/>
          <a:endParaRPr lang="ru-RU" noProof="0" dirty="0"/>
        </a:p>
      </dgm:t>
    </dgm:pt>
    <dgm:pt modelId="{EFEB4D61-3A9C-4140-977F-3C3F5C9EE9D1}">
      <dgm:prSet phldr="0"/>
      <dgm:spPr/>
      <dgm:t>
        <a:bodyPr rtlCol="0"/>
        <a:lstStyle/>
        <a:p>
          <a:r>
            <a:rPr lang="ru-RU" b="0" i="0" dirty="0"/>
            <a:t>с 1925 года на базе </a:t>
          </a:r>
          <a:r>
            <a:rPr lang="ru-RU" b="0" i="0" dirty="0" err="1"/>
            <a:t>Куюргазинской</a:t>
          </a:r>
          <a:r>
            <a:rPr lang="ru-RU" b="0" i="0" dirty="0"/>
            <a:t> школы сельского хозяйства, был учрежден сельскохозяйственный техникум.</a:t>
          </a:r>
          <a:endParaRPr lang="ru-RU" b="0" spc="120" noProof="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57D352E4-0431-4F68-B8F1-61BFA34799AA}" type="parTrans" cxnId="{1B32EF2C-9DB5-4504-A9DA-B4956CC00208}">
      <dgm:prSet/>
      <dgm:spPr/>
      <dgm:t>
        <a:bodyPr rtlCol="0"/>
        <a:lstStyle/>
        <a:p>
          <a:pPr rtl="0"/>
          <a:endParaRPr lang="ru-RU" noProof="0" dirty="0"/>
        </a:p>
      </dgm:t>
    </dgm:pt>
    <dgm:pt modelId="{0ECC32B6-1E7C-4AA4-9DBF-D69B7C5E64A9}" type="sibTrans" cxnId="{1B32EF2C-9DB5-4504-A9DA-B4956CC00208}">
      <dgm:prSet/>
      <dgm:spPr/>
      <dgm:t>
        <a:bodyPr rtlCol="0"/>
        <a:lstStyle/>
        <a:p>
          <a:pPr rtl="0"/>
          <a:endParaRPr lang="ru-RU" noProof="0" dirty="0"/>
        </a:p>
      </dgm:t>
    </dgm:pt>
    <dgm:pt modelId="{8BAB5E6F-A65E-41DB-A296-0818B0E49F7C}">
      <dgm:prSet phldr="0" custT="1"/>
      <dgm:spPr/>
      <dgm:t>
        <a:bodyPr rtlCol="0"/>
        <a:lstStyle/>
        <a:p>
          <a:pPr>
            <a:defRPr b="1"/>
          </a:pPr>
          <a:r>
            <a:rPr lang="ru-RU" sz="2000" b="0" spc="140" noProof="0" dirty="0">
              <a:solidFill>
                <a:schemeClr val="tx2"/>
              </a:solidFill>
              <a:latin typeface="Calibri" panose="020F0502020204030204" pitchFamily="34" charset="0"/>
            </a:rPr>
            <a:t>С 1933 по 1985 г.</a:t>
          </a:r>
        </a:p>
      </dgm:t>
    </dgm:pt>
    <dgm:pt modelId="{886842C6-3EFC-4BE7-B417-415595758830}" type="parTrans" cxnId="{66B49C6C-FAFD-47B4-BF22-05A295C23D4E}">
      <dgm:prSet/>
      <dgm:spPr/>
      <dgm:t>
        <a:bodyPr rtlCol="0"/>
        <a:lstStyle/>
        <a:p>
          <a:pPr rtl="0"/>
          <a:endParaRPr lang="ru-RU" noProof="0" dirty="0"/>
        </a:p>
      </dgm:t>
    </dgm:pt>
    <dgm:pt modelId="{B407F4C3-8FC9-4E91-A0EC-6B33713CC9A5}" type="sibTrans" cxnId="{66B49C6C-FAFD-47B4-BF22-05A295C23D4E}">
      <dgm:prSet/>
      <dgm:spPr/>
      <dgm:t>
        <a:bodyPr rtlCol="0"/>
        <a:lstStyle/>
        <a:p>
          <a:pPr rtl="0"/>
          <a:endParaRPr lang="ru-RU" noProof="0" dirty="0"/>
        </a:p>
      </dgm:t>
    </dgm:pt>
    <dgm:pt modelId="{332BC85C-1CF3-4F8F-ACB7-5B6D53744AE1}">
      <dgm:prSet phldr="0" custT="1"/>
      <dgm:spPr/>
      <dgm:t>
        <a:bodyPr rtlCol="0"/>
        <a:lstStyle/>
        <a:p>
          <a:r>
            <a:rPr lang="ru-RU" sz="1200" b="0" i="0" dirty="0"/>
            <a:t>За последующие десятилетия ему присваивали наименование зооветеринарного техникума и совхоз-техникума, пока в 1985 году он не переместился в новое учебное здание в селе </a:t>
          </a:r>
          <a:r>
            <a:rPr lang="ru-RU" sz="1200" b="0" i="0" dirty="0" err="1"/>
            <a:t>Наумовка</a:t>
          </a:r>
          <a:r>
            <a:rPr lang="ru-RU" sz="1200" b="0" i="0" dirty="0"/>
            <a:t> </a:t>
          </a:r>
          <a:endParaRPr lang="ru-RU" sz="1200" b="0" spc="120" noProof="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99F218FD-90FE-450E-A368-B3E3677E74E8}" type="parTrans" cxnId="{2617C475-F537-46A6-ADE1-4EB764853601}">
      <dgm:prSet/>
      <dgm:spPr/>
      <dgm:t>
        <a:bodyPr rtlCol="0"/>
        <a:lstStyle/>
        <a:p>
          <a:pPr rtl="0"/>
          <a:endParaRPr lang="ru-RU" noProof="0" dirty="0"/>
        </a:p>
      </dgm:t>
    </dgm:pt>
    <dgm:pt modelId="{8D1CC686-B05C-4470-A959-236CC9C8BB70}" type="sibTrans" cxnId="{2617C475-F537-46A6-ADE1-4EB764853601}">
      <dgm:prSet/>
      <dgm:spPr/>
      <dgm:t>
        <a:bodyPr rtlCol="0"/>
        <a:lstStyle/>
        <a:p>
          <a:pPr rtl="0"/>
          <a:endParaRPr lang="ru-RU" noProof="0" dirty="0"/>
        </a:p>
      </dgm:t>
    </dgm:pt>
    <dgm:pt modelId="{8B9AF88A-E1F7-4D3A-905F-87228D6A8655}">
      <dgm:prSet phldr="0" custT="1"/>
      <dgm:spPr/>
      <dgm:t>
        <a:bodyPr rtlCol="0"/>
        <a:lstStyle/>
        <a:p>
          <a:pPr>
            <a:defRPr b="1"/>
          </a:pPr>
          <a:r>
            <a:rPr lang="ru-RU" sz="2000" b="0" spc="140" noProof="0" dirty="0">
              <a:solidFill>
                <a:schemeClr val="tx2"/>
              </a:solidFill>
              <a:latin typeface="Calibri" panose="020F0502020204030204" pitchFamily="34" charset="0"/>
            </a:rPr>
            <a:t>2002-2015, по </a:t>
          </a:r>
          <a:r>
            <a:rPr lang="ru-RU" sz="2000" b="0" spc="140" noProof="0" dirty="0" err="1">
              <a:solidFill>
                <a:schemeClr val="tx2"/>
              </a:solidFill>
              <a:latin typeface="Calibri" panose="020F0502020204030204" pitchFamily="34" charset="0"/>
            </a:rPr>
            <a:t>наст.время</a:t>
          </a:r>
          <a:endParaRPr lang="ru-RU" sz="2000" b="0" spc="140" noProof="0" dirty="0">
            <a:solidFill>
              <a:schemeClr val="tx2"/>
            </a:solidFill>
            <a:latin typeface="Calibri" panose="020F0502020204030204" pitchFamily="34" charset="0"/>
          </a:endParaRPr>
        </a:p>
      </dgm:t>
    </dgm:pt>
    <dgm:pt modelId="{933A8FED-7B84-4ED0-B6AA-2EE26A89B8EA}" type="parTrans" cxnId="{E1474FF3-8E3C-4B30-985C-CE88BA0FE324}">
      <dgm:prSet/>
      <dgm:spPr/>
      <dgm:t>
        <a:bodyPr rtlCol="0"/>
        <a:lstStyle/>
        <a:p>
          <a:pPr rtl="0"/>
          <a:endParaRPr lang="ru-RU" noProof="0" dirty="0"/>
        </a:p>
      </dgm:t>
    </dgm:pt>
    <dgm:pt modelId="{F11DD6EC-352C-4A0E-84AA-FEBE2F06BCF9}" type="sibTrans" cxnId="{E1474FF3-8E3C-4B30-985C-CE88BA0FE324}">
      <dgm:prSet/>
      <dgm:spPr/>
      <dgm:t>
        <a:bodyPr rtlCol="0"/>
        <a:lstStyle/>
        <a:p>
          <a:pPr rtl="0"/>
          <a:endParaRPr lang="ru-RU" noProof="0" dirty="0"/>
        </a:p>
      </dgm:t>
    </dgm:pt>
    <dgm:pt modelId="{FA8F44BD-C8C7-462C-9756-1EC498E86842}">
      <dgm:prSet phldr="0" custT="1"/>
      <dgm:spPr/>
      <dgm:t>
        <a:bodyPr rIns="91440" rtlCol="0"/>
        <a:lstStyle/>
        <a:p>
          <a:pPr>
            <a:defRPr b="1"/>
          </a:pPr>
          <a:r>
            <a:rPr lang="ru-RU" sz="2000" b="0" spc="140" noProof="0" dirty="0">
              <a:solidFill>
                <a:schemeClr val="tx2"/>
              </a:solidFill>
              <a:latin typeface="Calibri" panose="020F0502020204030204" pitchFamily="34" charset="0"/>
            </a:rPr>
            <a:t>1925 г.</a:t>
          </a:r>
        </a:p>
      </dgm:t>
    </dgm:pt>
    <dgm:pt modelId="{8C8A9736-03DA-4B1C-A590-10B4AD89452B}" type="sibTrans" cxnId="{0D51BD2E-4619-469B-B233-EBAC3D4D0BA6}">
      <dgm:prSet/>
      <dgm:spPr/>
      <dgm:t>
        <a:bodyPr rtlCol="0"/>
        <a:lstStyle/>
        <a:p>
          <a:pPr rtl="0"/>
          <a:endParaRPr lang="ru-RU" noProof="0" dirty="0"/>
        </a:p>
      </dgm:t>
    </dgm:pt>
    <dgm:pt modelId="{F47063EE-4B58-4EDE-A4F2-A4BD81B82F21}" type="parTrans" cxnId="{0D51BD2E-4619-469B-B233-EBAC3D4D0BA6}">
      <dgm:prSet/>
      <dgm:spPr/>
      <dgm:t>
        <a:bodyPr rtlCol="0"/>
        <a:lstStyle/>
        <a:p>
          <a:pPr rtl="0"/>
          <a:endParaRPr lang="ru-RU" noProof="0" dirty="0"/>
        </a:p>
      </dgm:t>
    </dgm:pt>
    <dgm:pt modelId="{6E9F3C9B-13CA-43A8-8836-0B2B41D07DEF}" type="pres">
      <dgm:prSet presAssocID="{05A24E01-5535-46B9-A9A1-A9A07E639A88}" presName="root" presStyleCnt="0">
        <dgm:presLayoutVars>
          <dgm:chMax/>
          <dgm:chPref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8AACCBB-6709-4071-B389-3BB226B3A586}" type="pres">
      <dgm:prSet presAssocID="{05A24E01-5535-46B9-A9A1-A9A07E639A88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2060"/>
          </a:solidFill>
          <a:prstDash val="solid"/>
          <a:miter lim="800000"/>
          <a:tailEnd type="triangle" w="lg" len="lg"/>
        </a:ln>
        <a:effectLst/>
      </dgm:spPr>
    </dgm:pt>
    <dgm:pt modelId="{E6F74CED-5217-4282-85F1-1C12DC84731C}" type="pres">
      <dgm:prSet presAssocID="{05A24E01-5535-46B9-A9A1-A9A07E639A88}" presName="nodes" presStyleCnt="0">
        <dgm:presLayoutVars>
          <dgm:chMax/>
          <dgm:chPref/>
          <dgm:animLvl val="lvl"/>
        </dgm:presLayoutVars>
      </dgm:prSet>
      <dgm:spPr/>
    </dgm:pt>
    <dgm:pt modelId="{AC377099-4DAE-451C-ADE9-98036E2679B5}" type="pres">
      <dgm:prSet presAssocID="{58FF46FB-368D-4E9C-A650-0513B8879DA8}" presName="composite" presStyleCnt="0"/>
      <dgm:spPr/>
    </dgm:pt>
    <dgm:pt modelId="{B6C94ECD-6415-4250-B4AD-F67BF5BECFB8}" type="pres">
      <dgm:prSet presAssocID="{58FF46FB-368D-4E9C-A650-0513B8879DA8}" presName="ConnectorPoint" presStyleLbl="lnNode1" presStyleIdx="0" presStyleCnt="5"/>
      <dgm:spPr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E99BB09-1B86-4308-A570-3981E6DD3A06}" type="pres">
      <dgm:prSet presAssocID="{58FF46FB-368D-4E9C-A650-0513B8879DA8}" presName="DropPinPlaceHolder" presStyleCnt="0"/>
      <dgm:spPr/>
    </dgm:pt>
    <dgm:pt modelId="{0ED6E8D6-BD44-4400-BC14-1BC75CB979A3}" type="pres">
      <dgm:prSet presAssocID="{58FF46FB-368D-4E9C-A650-0513B8879DA8}" presName="DropPin" presStyleLbl="alignNode1" presStyleIdx="0" presStyleCnt="5"/>
      <dgm:spPr>
        <a:solidFill>
          <a:srgbClr val="002060"/>
        </a:solidFill>
        <a:ln>
          <a:noFill/>
        </a:ln>
      </dgm:spPr>
    </dgm:pt>
    <dgm:pt modelId="{5B7FC7CF-F58D-48D5-8BCC-38D6EE87890B}" type="pres">
      <dgm:prSet presAssocID="{58FF46FB-368D-4E9C-A650-0513B8879DA8}" presName="Ellipse" presStyleLbl="fgAcc1" presStyleIdx="1" presStyleCnt="6"/>
      <dgm:spPr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D2143A46-815A-49BF-9455-C0385022444F}" type="pres">
      <dgm:prSet presAssocID="{58FF46FB-368D-4E9C-A650-0513B8879DA8}" presName="L2TextContainer" presStyleLbl="revTx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3FB235-DF38-476B-9A0E-B1E583D50944}" type="pres">
      <dgm:prSet presAssocID="{58FF46FB-368D-4E9C-A650-0513B8879DA8}" presName="L1TextContainer" presStyleLbl="revTx" presStyleIdx="1" presStyleCnt="10" custScaleX="821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05CE5-209F-4AD9-BE2C-2A69F76DA8F4}" type="pres">
      <dgm:prSet presAssocID="{58FF46FB-368D-4E9C-A650-0513B8879DA8}" presName="ConnectLine" presStyleLbl="sibTrans1D1" presStyleIdx="0" presStyleCnt="5"/>
      <dgm:spPr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gm:spPr>
    </dgm:pt>
    <dgm:pt modelId="{17350C28-DA10-4F3B-9FA2-0FE7C12A4ABE}" type="pres">
      <dgm:prSet presAssocID="{58FF46FB-368D-4E9C-A650-0513B8879DA8}" presName="EmptyPlaceHolder" presStyleCnt="0"/>
      <dgm:spPr/>
    </dgm:pt>
    <dgm:pt modelId="{6DA7B85E-9DC6-4F3B-A2BF-09CDEEDB43BC}" type="pres">
      <dgm:prSet presAssocID="{CFA40740-0682-470C-AD5A-CFF53CD12BD2}" presName="spaceBetweenRectangles" presStyleCnt="0"/>
      <dgm:spPr/>
    </dgm:pt>
    <dgm:pt modelId="{CF519A69-9940-494F-8406-D0D876E3CD26}" type="pres">
      <dgm:prSet presAssocID="{D05E1923-5021-40F7-B4EF-E582E23A699D}" presName="composite" presStyleCnt="0"/>
      <dgm:spPr/>
    </dgm:pt>
    <dgm:pt modelId="{714429FF-AAA3-4358-8C5F-1A7F29AA2B7B}" type="pres">
      <dgm:prSet presAssocID="{D05E1923-5021-40F7-B4EF-E582E23A699D}" presName="ConnectorPoint" presStyleLbl="lnNode1" presStyleIdx="1" presStyleCnt="5"/>
      <dgm:spPr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B8B1E8E-162B-4E3E-9E31-BA5CFBD3ED9D}" type="pres">
      <dgm:prSet presAssocID="{D05E1923-5021-40F7-B4EF-E582E23A699D}" presName="DropPinPlaceHolder" presStyleCnt="0"/>
      <dgm:spPr/>
    </dgm:pt>
    <dgm:pt modelId="{358CAA11-0A87-4861-8B4E-913B1EAD1334}" type="pres">
      <dgm:prSet presAssocID="{D05E1923-5021-40F7-B4EF-E582E23A699D}" presName="DropPin" presStyleLbl="alignNode1" presStyleIdx="1" presStyleCnt="5"/>
      <dgm:spPr>
        <a:solidFill>
          <a:srgbClr val="002060"/>
        </a:solidFill>
        <a:ln>
          <a:noFill/>
        </a:ln>
      </dgm:spPr>
    </dgm:pt>
    <dgm:pt modelId="{B1A1A837-F261-404B-A808-B2F4154CE8A2}" type="pres">
      <dgm:prSet presAssocID="{D05E1923-5021-40F7-B4EF-E582E23A699D}" presName="Ellipse" presStyleLbl="fgAcc1" presStyleIdx="2" presStyleCnt="6"/>
      <dgm:spPr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B5F3F650-2E42-488A-AD4F-C4BD47D19A84}" type="pres">
      <dgm:prSet presAssocID="{D05E1923-5021-40F7-B4EF-E582E23A699D}" presName="L2TextContainer" presStyleLbl="revTx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C5207-4FA2-4A6C-8F43-20BD55767C99}" type="pres">
      <dgm:prSet presAssocID="{D05E1923-5021-40F7-B4EF-E582E23A699D}" presName="L1TextContainer" presStyleLbl="revTx" presStyleIdx="3" presStyleCnt="10" custScaleX="848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5EB5D-4CEF-4D0D-9394-0534E61844BE}" type="pres">
      <dgm:prSet presAssocID="{D05E1923-5021-40F7-B4EF-E582E23A699D}" presName="ConnectLine" presStyleLbl="sibTrans1D1" presStyleIdx="1" presStyleCnt="5"/>
      <dgm:spPr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gm:spPr>
    </dgm:pt>
    <dgm:pt modelId="{EC869059-0AEC-4D98-8C46-CB603A342C72}" type="pres">
      <dgm:prSet presAssocID="{D05E1923-5021-40F7-B4EF-E582E23A699D}" presName="EmptyPlaceHolder" presStyleCnt="0"/>
      <dgm:spPr/>
    </dgm:pt>
    <dgm:pt modelId="{408BA715-9739-461D-BFDE-88EDAE355E60}" type="pres">
      <dgm:prSet presAssocID="{F020958C-EF86-4274-85F9-318F2792F7B6}" presName="spaceBetweenRectangles" presStyleCnt="0"/>
      <dgm:spPr/>
    </dgm:pt>
    <dgm:pt modelId="{D512C7F9-87A6-4BA9-AFAC-03FF1578D945}" type="pres">
      <dgm:prSet presAssocID="{FA8F44BD-C8C7-462C-9756-1EC498E86842}" presName="composite" presStyleCnt="0"/>
      <dgm:spPr/>
    </dgm:pt>
    <dgm:pt modelId="{152AD014-AFD0-4700-A468-4D562874339A}" type="pres">
      <dgm:prSet presAssocID="{FA8F44BD-C8C7-462C-9756-1EC498E86842}" presName="ConnectorPoint" presStyleLbl="lnNode1" presStyleIdx="2" presStyleCnt="5"/>
      <dgm:spPr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6CE2C4D8-4380-442D-A6C2-0B468BF3C74C}" type="pres">
      <dgm:prSet presAssocID="{FA8F44BD-C8C7-462C-9756-1EC498E86842}" presName="DropPinPlaceHolder" presStyleCnt="0"/>
      <dgm:spPr/>
    </dgm:pt>
    <dgm:pt modelId="{72C82E90-F103-439C-8371-CFFB0927B9DE}" type="pres">
      <dgm:prSet presAssocID="{FA8F44BD-C8C7-462C-9756-1EC498E86842}" presName="DropPin" presStyleLbl="alignNode1" presStyleIdx="2" presStyleCnt="5"/>
      <dgm:spPr>
        <a:solidFill>
          <a:srgbClr val="002060"/>
        </a:solidFill>
        <a:ln>
          <a:noFill/>
        </a:ln>
      </dgm:spPr>
    </dgm:pt>
    <dgm:pt modelId="{5D519322-C1DD-47AE-92C0-13575134BC76}" type="pres">
      <dgm:prSet presAssocID="{FA8F44BD-C8C7-462C-9756-1EC498E86842}" presName="Ellipse" presStyleLbl="fgAcc1" presStyleIdx="3" presStyleCnt="6"/>
      <dgm:spPr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96DDA0FE-83E2-423C-9F13-58A61EB68487}" type="pres">
      <dgm:prSet presAssocID="{FA8F44BD-C8C7-462C-9756-1EC498E86842}" presName="L2TextContainer" presStyleLbl="revTx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6C7916-1130-46A8-833B-A6278CBD2192}" type="pres">
      <dgm:prSet presAssocID="{FA8F44BD-C8C7-462C-9756-1EC498E86842}" presName="L1TextContainer" presStyleLbl="revTx" presStyleIdx="5" presStyleCnt="10" custScaleX="99800" custLinFactNeighborX="-10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953791-5C2F-4A75-A8F4-6ED7EAB5E015}" type="pres">
      <dgm:prSet presAssocID="{FA8F44BD-C8C7-462C-9756-1EC498E86842}" presName="ConnectLine" presStyleLbl="sibTrans1D1" presStyleIdx="2" presStyleCnt="5"/>
      <dgm:spPr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gm:spPr>
    </dgm:pt>
    <dgm:pt modelId="{22A72E40-4DCC-4F48-AADD-29738FD37A2C}" type="pres">
      <dgm:prSet presAssocID="{FA8F44BD-C8C7-462C-9756-1EC498E86842}" presName="EmptyPlaceHolder" presStyleCnt="0"/>
      <dgm:spPr/>
    </dgm:pt>
    <dgm:pt modelId="{E168BB9F-20D9-474F-9E39-4872B40634C6}" type="pres">
      <dgm:prSet presAssocID="{8C8A9736-03DA-4B1C-A590-10B4AD89452B}" presName="spaceBetweenRectangles" presStyleCnt="0"/>
      <dgm:spPr/>
    </dgm:pt>
    <dgm:pt modelId="{A62622B1-7EF4-49B6-9AC7-B54F0E2A0C74}" type="pres">
      <dgm:prSet presAssocID="{8BAB5E6F-A65E-41DB-A296-0818B0E49F7C}" presName="composite" presStyleCnt="0"/>
      <dgm:spPr/>
    </dgm:pt>
    <dgm:pt modelId="{14282312-87CB-41BB-A02D-C594BBEF33C7}" type="pres">
      <dgm:prSet presAssocID="{8BAB5E6F-A65E-41DB-A296-0818B0E49F7C}" presName="ConnectorPoint" presStyleLbl="lnNode1" presStyleIdx="3" presStyleCnt="5"/>
      <dgm:spPr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D554C1A5-AF8E-41FC-A779-25BD6B11F91F}" type="pres">
      <dgm:prSet presAssocID="{8BAB5E6F-A65E-41DB-A296-0818B0E49F7C}" presName="DropPinPlaceHolder" presStyleCnt="0"/>
      <dgm:spPr/>
    </dgm:pt>
    <dgm:pt modelId="{17331DD9-74CF-4A3A-86BA-F4B9DBEAB944}" type="pres">
      <dgm:prSet presAssocID="{8BAB5E6F-A65E-41DB-A296-0818B0E49F7C}" presName="DropPin" presStyleLbl="alignNode1" presStyleIdx="3" presStyleCnt="5"/>
      <dgm:spPr>
        <a:solidFill>
          <a:srgbClr val="002060"/>
        </a:solidFill>
        <a:ln>
          <a:noFill/>
        </a:ln>
      </dgm:spPr>
    </dgm:pt>
    <dgm:pt modelId="{515AAB83-BD07-4B9E-9A3B-858C0B126F9C}" type="pres">
      <dgm:prSet presAssocID="{8BAB5E6F-A65E-41DB-A296-0818B0E49F7C}" presName="Ellipse" presStyleLbl="fgAcc1" presStyleIdx="4" presStyleCnt="6"/>
      <dgm:spPr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08CB2D5A-F46A-4E0E-9575-15F31D04AAC6}" type="pres">
      <dgm:prSet presAssocID="{8BAB5E6F-A65E-41DB-A296-0818B0E49F7C}" presName="L2TextContainer" presStyleLbl="revTx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E6B4A-59F7-4018-A403-E1CCAEE78BA1}" type="pres">
      <dgm:prSet presAssocID="{8BAB5E6F-A65E-41DB-A296-0818B0E49F7C}" presName="L1TextContainer" presStyleLbl="revTx" presStyleIdx="7" presStyleCnt="10" custScaleX="9403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C5372-D306-43AC-B406-6F8183849431}" type="pres">
      <dgm:prSet presAssocID="{8BAB5E6F-A65E-41DB-A296-0818B0E49F7C}" presName="ConnectLine" presStyleLbl="sibTrans1D1" presStyleIdx="3" presStyleCnt="5"/>
      <dgm:spPr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gm:spPr>
    </dgm:pt>
    <dgm:pt modelId="{90926F0B-05E0-48AF-9C69-5C494731F877}" type="pres">
      <dgm:prSet presAssocID="{8BAB5E6F-A65E-41DB-A296-0818B0E49F7C}" presName="EmptyPlaceHolder" presStyleCnt="0"/>
      <dgm:spPr/>
    </dgm:pt>
    <dgm:pt modelId="{9EA695E3-93D5-405B-8AF6-0B8537A964FD}" type="pres">
      <dgm:prSet presAssocID="{B407F4C3-8FC9-4E91-A0EC-6B33713CC9A5}" presName="spaceBetweenRectangles" presStyleCnt="0"/>
      <dgm:spPr/>
    </dgm:pt>
    <dgm:pt modelId="{05956D37-804F-419D-9E8C-30D41D06DC3E}" type="pres">
      <dgm:prSet presAssocID="{8B9AF88A-E1F7-4D3A-905F-87228D6A8655}" presName="composite" presStyleCnt="0"/>
      <dgm:spPr/>
    </dgm:pt>
    <dgm:pt modelId="{58B7B786-A0AD-4662-8D54-C5C572D2C32C}" type="pres">
      <dgm:prSet presAssocID="{8B9AF88A-E1F7-4D3A-905F-87228D6A8655}" presName="ConnectorPoint" presStyleLbl="lnNode1" presStyleIdx="4" presStyleCnt="5"/>
      <dgm:spPr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4704426-333D-4092-A035-BBC55DB8579D}" type="pres">
      <dgm:prSet presAssocID="{8B9AF88A-E1F7-4D3A-905F-87228D6A8655}" presName="DropPinPlaceHolder" presStyleCnt="0"/>
      <dgm:spPr/>
    </dgm:pt>
    <dgm:pt modelId="{A55439AF-6893-479D-8B57-31FBC13C553F}" type="pres">
      <dgm:prSet presAssocID="{8B9AF88A-E1F7-4D3A-905F-87228D6A8655}" presName="DropPin" presStyleLbl="alignNode1" presStyleIdx="4" presStyleCnt="5" custLinFactNeighborX="-39314" custLinFactNeighborY="-3150"/>
      <dgm:spPr>
        <a:solidFill>
          <a:srgbClr val="002060"/>
        </a:solidFill>
        <a:ln>
          <a:noFill/>
        </a:ln>
      </dgm:spPr>
    </dgm:pt>
    <dgm:pt modelId="{A22B1C16-7FF0-4DBE-B32E-E43FEB1E2EAC}" type="pres">
      <dgm:prSet presAssocID="{8B9AF88A-E1F7-4D3A-905F-87228D6A8655}" presName="Ellipse" presStyleLbl="fgAcc1" presStyleIdx="5" presStyleCnt="6"/>
      <dgm:spPr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gm:spPr>
    </dgm:pt>
    <dgm:pt modelId="{1B55AA6D-649D-4145-93EB-08B866A4D4E5}" type="pres">
      <dgm:prSet presAssocID="{8B9AF88A-E1F7-4D3A-905F-87228D6A8655}" presName="L2TextContainer" presStyleLbl="revTx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5D5AE-9CAE-4D19-9765-BCEE62095312}" type="pres">
      <dgm:prSet presAssocID="{8B9AF88A-E1F7-4D3A-905F-87228D6A8655}" presName="L1TextContainer" presStyleLbl="revTx" presStyleIdx="9" presStyleCnt="10" custScaleX="108961" custLinFactNeighborX="11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CA7EB-68EC-4E76-9051-08C4CF370101}" type="pres">
      <dgm:prSet presAssocID="{8B9AF88A-E1F7-4D3A-905F-87228D6A8655}" presName="ConnectLine" presStyleLbl="sibTrans1D1" presStyleIdx="4" presStyleCnt="5" custLinFactX="-279297" custLinFactNeighborX="-300000" custLinFactNeighborY="-6641"/>
      <dgm:spPr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gm:spPr>
    </dgm:pt>
    <dgm:pt modelId="{070CED43-982E-487C-9CC2-CFAEABD4D2D8}" type="pres">
      <dgm:prSet presAssocID="{8B9AF88A-E1F7-4D3A-905F-87228D6A8655}" presName="EmptyPlaceHolder" presStyleCnt="0"/>
      <dgm:spPr/>
    </dgm:pt>
  </dgm:ptLst>
  <dgm:cxnLst>
    <dgm:cxn modelId="{72C4D6D9-419A-42C1-A76D-84599F65BB08}" srcId="{05A24E01-5535-46B9-A9A1-A9A07E639A88}" destId="{D05E1923-5021-40F7-B4EF-E582E23A699D}" srcOrd="1" destOrd="0" parTransId="{FD6C5CD2-9CED-4BE6-89CD-A5A5CCE63B3E}" sibTransId="{F020958C-EF86-4274-85F9-318F2792F7B6}"/>
    <dgm:cxn modelId="{B659504B-18E4-4D89-A17C-34ABB280AE52}" srcId="{58FF46FB-368D-4E9C-A650-0513B8879DA8}" destId="{9A875394-CA1E-4432-AEEB-9054FCFF5E0E}" srcOrd="0" destOrd="0" parTransId="{FCC92BDD-6EA3-421D-9DA8-7D3A12D003B6}" sibTransId="{0314452B-82A0-42F4-9551-DF00CFFC3580}"/>
    <dgm:cxn modelId="{C3A1C60D-63BB-4E34-AD47-96AABDB6084E}" type="presOf" srcId="{D05E1923-5021-40F7-B4EF-E582E23A699D}" destId="{223C5207-4FA2-4A6C-8F43-20BD55767C99}" srcOrd="0" destOrd="0" presId="urn:microsoft.com/office/officeart/2017/3/layout/DropPinTimeline"/>
    <dgm:cxn modelId="{E1474FF3-8E3C-4B30-985C-CE88BA0FE324}" srcId="{05A24E01-5535-46B9-A9A1-A9A07E639A88}" destId="{8B9AF88A-E1F7-4D3A-905F-87228D6A8655}" srcOrd="4" destOrd="0" parTransId="{933A8FED-7B84-4ED0-B6AA-2EE26A89B8EA}" sibTransId="{F11DD6EC-352C-4A0E-84AA-FEBE2F06BCF9}"/>
    <dgm:cxn modelId="{0D51BD2E-4619-469B-B233-EBAC3D4D0BA6}" srcId="{05A24E01-5535-46B9-A9A1-A9A07E639A88}" destId="{FA8F44BD-C8C7-462C-9756-1EC498E86842}" srcOrd="2" destOrd="0" parTransId="{F47063EE-4B58-4EDE-A4F2-A4BD81B82F21}" sibTransId="{8C8A9736-03DA-4B1C-A590-10B4AD89452B}"/>
    <dgm:cxn modelId="{7DDF5444-F976-4F04-88A9-CF8B15238792}" type="presOf" srcId="{58FF46FB-368D-4E9C-A650-0513B8879DA8}" destId="{8E3FB235-DF38-476B-9A0E-B1E583D50944}" srcOrd="0" destOrd="0" presId="urn:microsoft.com/office/officeart/2017/3/layout/DropPinTimeline"/>
    <dgm:cxn modelId="{1E92940A-250B-4494-B40F-3DA807C7CB42}" type="presOf" srcId="{DF1ABFB3-B399-406F-91BD-DCDF9A38526B}" destId="{1B55AA6D-649D-4145-93EB-08B866A4D4E5}" srcOrd="0" destOrd="0" presId="urn:microsoft.com/office/officeart/2017/3/layout/DropPinTimeline"/>
    <dgm:cxn modelId="{1690634A-EBA7-4881-9E5F-0C82421D4CDF}" type="presOf" srcId="{FA8F44BD-C8C7-462C-9756-1EC498E86842}" destId="{2D6C7916-1130-46A8-833B-A6278CBD2192}" srcOrd="0" destOrd="0" presId="urn:microsoft.com/office/officeart/2017/3/layout/DropPinTimeline"/>
    <dgm:cxn modelId="{DC6269F4-0C31-4613-A809-E8E029CAD0D1}" type="presOf" srcId="{579089A8-5362-4BA4-9163-D19228C1808F}" destId="{B5F3F650-2E42-488A-AD4F-C4BD47D19A84}" srcOrd="0" destOrd="0" presId="urn:microsoft.com/office/officeart/2017/3/layout/DropPinTimeline"/>
    <dgm:cxn modelId="{FE7849EA-5B37-43C8-B217-CD4E30A8E545}" type="presOf" srcId="{05A24E01-5535-46B9-A9A1-A9A07E639A88}" destId="{6E9F3C9B-13CA-43A8-8836-0B2B41D07DEF}" srcOrd="0" destOrd="0" presId="urn:microsoft.com/office/officeart/2017/3/layout/DropPinTimeline"/>
    <dgm:cxn modelId="{1B32EF2C-9DB5-4504-A9DA-B4956CC00208}" srcId="{FA8F44BD-C8C7-462C-9756-1EC498E86842}" destId="{EFEB4D61-3A9C-4140-977F-3C3F5C9EE9D1}" srcOrd="0" destOrd="0" parTransId="{57D352E4-0431-4F68-B8F1-61BFA34799AA}" sibTransId="{0ECC32B6-1E7C-4AA4-9DBF-D69B7C5E64A9}"/>
    <dgm:cxn modelId="{DF6168D4-4FC3-42E4-8DAA-85BA8A678933}" type="presOf" srcId="{332BC85C-1CF3-4F8F-ACB7-5B6D53744AE1}" destId="{08CB2D5A-F46A-4E0E-9575-15F31D04AAC6}" srcOrd="0" destOrd="0" presId="urn:microsoft.com/office/officeart/2017/3/layout/DropPinTimeline"/>
    <dgm:cxn modelId="{66B49C6C-FAFD-47B4-BF22-05A295C23D4E}" srcId="{05A24E01-5535-46B9-A9A1-A9A07E639A88}" destId="{8BAB5E6F-A65E-41DB-A296-0818B0E49F7C}" srcOrd="3" destOrd="0" parTransId="{886842C6-3EFC-4BE7-B417-415595758830}" sibTransId="{B407F4C3-8FC9-4E91-A0EC-6B33713CC9A5}"/>
    <dgm:cxn modelId="{15319551-A9EA-462E-845B-E5251E84291F}" srcId="{8B9AF88A-E1F7-4D3A-905F-87228D6A8655}" destId="{DF1ABFB3-B399-406F-91BD-DCDF9A38526B}" srcOrd="0" destOrd="0" parTransId="{78CB0E27-958C-4066-A189-8B36505E8204}" sibTransId="{70E4A1D3-514E-4327-991D-5CC9C6B41885}"/>
    <dgm:cxn modelId="{E0E45028-839A-4135-AA56-517D3BAA0708}" type="presOf" srcId="{8BAB5E6F-A65E-41DB-A296-0818B0E49F7C}" destId="{7C1E6B4A-59F7-4018-A403-E1CCAEE78BA1}" srcOrd="0" destOrd="0" presId="urn:microsoft.com/office/officeart/2017/3/layout/DropPinTimeline"/>
    <dgm:cxn modelId="{2617C475-F537-46A6-ADE1-4EB764853601}" srcId="{8BAB5E6F-A65E-41DB-A296-0818B0E49F7C}" destId="{332BC85C-1CF3-4F8F-ACB7-5B6D53744AE1}" srcOrd="0" destOrd="0" parTransId="{99F218FD-90FE-450E-A368-B3E3677E74E8}" sibTransId="{8D1CC686-B05C-4470-A959-236CC9C8BB70}"/>
    <dgm:cxn modelId="{C5645B39-CB65-4A0A-B369-E455C3B827C3}" srcId="{05A24E01-5535-46B9-A9A1-A9A07E639A88}" destId="{58FF46FB-368D-4E9C-A650-0513B8879DA8}" srcOrd="0" destOrd="0" parTransId="{11DFA284-5E99-474D-BF05-364A45269DC7}" sibTransId="{CFA40740-0682-470C-AD5A-CFF53CD12BD2}"/>
    <dgm:cxn modelId="{5F3B0F1C-AD09-448C-A081-46D11DC987C6}" type="presOf" srcId="{8B9AF88A-E1F7-4D3A-905F-87228D6A8655}" destId="{3FA5D5AE-9CAE-4D19-9765-BCEE62095312}" srcOrd="0" destOrd="0" presId="urn:microsoft.com/office/officeart/2017/3/layout/DropPinTimeline"/>
    <dgm:cxn modelId="{4876CF51-F110-4E25-8FD4-08D25B4B0AB8}" srcId="{D05E1923-5021-40F7-B4EF-E582E23A699D}" destId="{579089A8-5362-4BA4-9163-D19228C1808F}" srcOrd="0" destOrd="0" parTransId="{FB2DEB6E-B29F-4E51-960A-23ECC62EBF38}" sibTransId="{1C5328B1-AC18-4CF7-A034-BB0592F4A2A1}"/>
    <dgm:cxn modelId="{C6A73EDB-89B0-4756-9ECD-83E9B8AB77E5}" type="presOf" srcId="{EFEB4D61-3A9C-4140-977F-3C3F5C9EE9D1}" destId="{96DDA0FE-83E2-423C-9F13-58A61EB68487}" srcOrd="0" destOrd="0" presId="urn:microsoft.com/office/officeart/2017/3/layout/DropPinTimeline"/>
    <dgm:cxn modelId="{B9F0B583-D02F-4EF4-83A8-DFD7B32B9433}" type="presOf" srcId="{9A875394-CA1E-4432-AEEB-9054FCFF5E0E}" destId="{D2143A46-815A-49BF-9455-C0385022444F}" srcOrd="0" destOrd="0" presId="urn:microsoft.com/office/officeart/2017/3/layout/DropPinTimeline"/>
    <dgm:cxn modelId="{2FED2A5E-98EB-4859-AB3F-062F22EEC890}" type="presParOf" srcId="{6E9F3C9B-13CA-43A8-8836-0B2B41D07DEF}" destId="{E8AACCBB-6709-4071-B389-3BB226B3A586}" srcOrd="0" destOrd="0" presId="urn:microsoft.com/office/officeart/2017/3/layout/DropPinTimeline"/>
    <dgm:cxn modelId="{6DE443D7-8EE2-4FBC-842D-B6B9C44204D0}" type="presParOf" srcId="{6E9F3C9B-13CA-43A8-8836-0B2B41D07DEF}" destId="{E6F74CED-5217-4282-85F1-1C12DC84731C}" srcOrd="1" destOrd="0" presId="urn:microsoft.com/office/officeart/2017/3/layout/DropPinTimeline"/>
    <dgm:cxn modelId="{C773189E-DF31-4C58-A290-F5DFD7DCF8B1}" type="presParOf" srcId="{E6F74CED-5217-4282-85F1-1C12DC84731C}" destId="{AC377099-4DAE-451C-ADE9-98036E2679B5}" srcOrd="0" destOrd="0" presId="urn:microsoft.com/office/officeart/2017/3/layout/DropPinTimeline"/>
    <dgm:cxn modelId="{04D71AD3-A9B8-46E1-AB82-BB594FCE110E}" type="presParOf" srcId="{AC377099-4DAE-451C-ADE9-98036E2679B5}" destId="{B6C94ECD-6415-4250-B4AD-F67BF5BECFB8}" srcOrd="0" destOrd="0" presId="urn:microsoft.com/office/officeart/2017/3/layout/DropPinTimeline"/>
    <dgm:cxn modelId="{4D9D677D-9448-43AF-978B-5C7E7661F4F9}" type="presParOf" srcId="{AC377099-4DAE-451C-ADE9-98036E2679B5}" destId="{0E99BB09-1B86-4308-A570-3981E6DD3A06}" srcOrd="1" destOrd="0" presId="urn:microsoft.com/office/officeart/2017/3/layout/DropPinTimeline"/>
    <dgm:cxn modelId="{C213A57E-D4AE-4C05-AA12-FE8CC1989639}" type="presParOf" srcId="{0E99BB09-1B86-4308-A570-3981E6DD3A06}" destId="{0ED6E8D6-BD44-4400-BC14-1BC75CB979A3}" srcOrd="0" destOrd="0" presId="urn:microsoft.com/office/officeart/2017/3/layout/DropPinTimeline"/>
    <dgm:cxn modelId="{927F0821-BB24-4368-A4D4-046EB89F39DD}" type="presParOf" srcId="{0E99BB09-1B86-4308-A570-3981E6DD3A06}" destId="{5B7FC7CF-F58D-48D5-8BCC-38D6EE87890B}" srcOrd="1" destOrd="0" presId="urn:microsoft.com/office/officeart/2017/3/layout/DropPinTimeline"/>
    <dgm:cxn modelId="{F517DE46-1EA2-46F3-8833-EE234EEF5B09}" type="presParOf" srcId="{AC377099-4DAE-451C-ADE9-98036E2679B5}" destId="{D2143A46-815A-49BF-9455-C0385022444F}" srcOrd="2" destOrd="0" presId="urn:microsoft.com/office/officeart/2017/3/layout/DropPinTimeline"/>
    <dgm:cxn modelId="{75F0F73C-AD49-4A34-842E-A65EF46645BA}" type="presParOf" srcId="{AC377099-4DAE-451C-ADE9-98036E2679B5}" destId="{8E3FB235-DF38-476B-9A0E-B1E583D50944}" srcOrd="3" destOrd="0" presId="urn:microsoft.com/office/officeart/2017/3/layout/DropPinTimeline"/>
    <dgm:cxn modelId="{071A2262-20BC-4D30-AB90-12B0A0FEB6EF}" type="presParOf" srcId="{AC377099-4DAE-451C-ADE9-98036E2679B5}" destId="{9AA05CE5-209F-4AD9-BE2C-2A69F76DA8F4}" srcOrd="4" destOrd="0" presId="urn:microsoft.com/office/officeart/2017/3/layout/DropPinTimeline"/>
    <dgm:cxn modelId="{0D0471BD-C944-46DB-9B0D-12B6F025E4F4}" type="presParOf" srcId="{AC377099-4DAE-451C-ADE9-98036E2679B5}" destId="{17350C28-DA10-4F3B-9FA2-0FE7C12A4ABE}" srcOrd="5" destOrd="0" presId="urn:microsoft.com/office/officeart/2017/3/layout/DropPinTimeline"/>
    <dgm:cxn modelId="{37FF9AEE-1EE5-440D-B822-B54671B03AAC}" type="presParOf" srcId="{E6F74CED-5217-4282-85F1-1C12DC84731C}" destId="{6DA7B85E-9DC6-4F3B-A2BF-09CDEEDB43BC}" srcOrd="1" destOrd="0" presId="urn:microsoft.com/office/officeart/2017/3/layout/DropPinTimeline"/>
    <dgm:cxn modelId="{3FF77B45-DC34-4E18-8B7E-49C274966E23}" type="presParOf" srcId="{E6F74CED-5217-4282-85F1-1C12DC84731C}" destId="{CF519A69-9940-494F-8406-D0D876E3CD26}" srcOrd="2" destOrd="0" presId="urn:microsoft.com/office/officeart/2017/3/layout/DropPinTimeline"/>
    <dgm:cxn modelId="{4E60349A-D4EB-4BFE-9374-0F079D59B1FC}" type="presParOf" srcId="{CF519A69-9940-494F-8406-D0D876E3CD26}" destId="{714429FF-AAA3-4358-8C5F-1A7F29AA2B7B}" srcOrd="0" destOrd="0" presId="urn:microsoft.com/office/officeart/2017/3/layout/DropPinTimeline"/>
    <dgm:cxn modelId="{0B07CD93-B91C-4CAF-B94C-3237B0C6F601}" type="presParOf" srcId="{CF519A69-9940-494F-8406-D0D876E3CD26}" destId="{AB8B1E8E-162B-4E3E-9E31-BA5CFBD3ED9D}" srcOrd="1" destOrd="0" presId="urn:microsoft.com/office/officeart/2017/3/layout/DropPinTimeline"/>
    <dgm:cxn modelId="{BB97917A-2BFB-4D8A-94BD-816B0C62D6F6}" type="presParOf" srcId="{AB8B1E8E-162B-4E3E-9E31-BA5CFBD3ED9D}" destId="{358CAA11-0A87-4861-8B4E-913B1EAD1334}" srcOrd="0" destOrd="0" presId="urn:microsoft.com/office/officeart/2017/3/layout/DropPinTimeline"/>
    <dgm:cxn modelId="{FDC4D318-B3AD-4E39-8663-3AFB57531D79}" type="presParOf" srcId="{AB8B1E8E-162B-4E3E-9E31-BA5CFBD3ED9D}" destId="{B1A1A837-F261-404B-A808-B2F4154CE8A2}" srcOrd="1" destOrd="0" presId="urn:microsoft.com/office/officeart/2017/3/layout/DropPinTimeline"/>
    <dgm:cxn modelId="{7F53703E-9DF0-45E5-AC76-7E0CCD3B06EA}" type="presParOf" srcId="{CF519A69-9940-494F-8406-D0D876E3CD26}" destId="{B5F3F650-2E42-488A-AD4F-C4BD47D19A84}" srcOrd="2" destOrd="0" presId="urn:microsoft.com/office/officeart/2017/3/layout/DropPinTimeline"/>
    <dgm:cxn modelId="{B59937ED-9C59-4BBD-AA3C-5D9159504926}" type="presParOf" srcId="{CF519A69-9940-494F-8406-D0D876E3CD26}" destId="{223C5207-4FA2-4A6C-8F43-20BD55767C99}" srcOrd="3" destOrd="0" presId="urn:microsoft.com/office/officeart/2017/3/layout/DropPinTimeline"/>
    <dgm:cxn modelId="{470C2FBB-9D40-4F2C-8107-12E2CA0E70BE}" type="presParOf" srcId="{CF519A69-9940-494F-8406-D0D876E3CD26}" destId="{4FE5EB5D-4CEF-4D0D-9394-0534E61844BE}" srcOrd="4" destOrd="0" presId="urn:microsoft.com/office/officeart/2017/3/layout/DropPinTimeline"/>
    <dgm:cxn modelId="{C1237DFD-87FD-434B-A5C8-02108EF43081}" type="presParOf" srcId="{CF519A69-9940-494F-8406-D0D876E3CD26}" destId="{EC869059-0AEC-4D98-8C46-CB603A342C72}" srcOrd="5" destOrd="0" presId="urn:microsoft.com/office/officeart/2017/3/layout/DropPinTimeline"/>
    <dgm:cxn modelId="{7A1441D0-A5AA-4E6C-9388-511DA29929BF}" type="presParOf" srcId="{E6F74CED-5217-4282-85F1-1C12DC84731C}" destId="{408BA715-9739-461D-BFDE-88EDAE355E60}" srcOrd="3" destOrd="0" presId="urn:microsoft.com/office/officeart/2017/3/layout/DropPinTimeline"/>
    <dgm:cxn modelId="{087F2A81-CFD9-4BF8-96FC-2D4ABA32462F}" type="presParOf" srcId="{E6F74CED-5217-4282-85F1-1C12DC84731C}" destId="{D512C7F9-87A6-4BA9-AFAC-03FF1578D945}" srcOrd="4" destOrd="0" presId="urn:microsoft.com/office/officeart/2017/3/layout/DropPinTimeline"/>
    <dgm:cxn modelId="{8C6217DA-A763-4946-99A2-03C618C428AF}" type="presParOf" srcId="{D512C7F9-87A6-4BA9-AFAC-03FF1578D945}" destId="{152AD014-AFD0-4700-A468-4D562874339A}" srcOrd="0" destOrd="0" presId="urn:microsoft.com/office/officeart/2017/3/layout/DropPinTimeline"/>
    <dgm:cxn modelId="{A6A34287-F5FF-46EE-9A88-F2ECF73903CE}" type="presParOf" srcId="{D512C7F9-87A6-4BA9-AFAC-03FF1578D945}" destId="{6CE2C4D8-4380-442D-A6C2-0B468BF3C74C}" srcOrd="1" destOrd="0" presId="urn:microsoft.com/office/officeart/2017/3/layout/DropPinTimeline"/>
    <dgm:cxn modelId="{D28BF9CF-F026-4786-A1AC-F4F785C54591}" type="presParOf" srcId="{6CE2C4D8-4380-442D-A6C2-0B468BF3C74C}" destId="{72C82E90-F103-439C-8371-CFFB0927B9DE}" srcOrd="0" destOrd="0" presId="urn:microsoft.com/office/officeart/2017/3/layout/DropPinTimeline"/>
    <dgm:cxn modelId="{E33A6BB5-6D3A-4D44-AEFC-75BAB101C26D}" type="presParOf" srcId="{6CE2C4D8-4380-442D-A6C2-0B468BF3C74C}" destId="{5D519322-C1DD-47AE-92C0-13575134BC76}" srcOrd="1" destOrd="0" presId="urn:microsoft.com/office/officeart/2017/3/layout/DropPinTimeline"/>
    <dgm:cxn modelId="{0BFD1614-5731-4306-81F7-E2C949C32A93}" type="presParOf" srcId="{D512C7F9-87A6-4BA9-AFAC-03FF1578D945}" destId="{96DDA0FE-83E2-423C-9F13-58A61EB68487}" srcOrd="2" destOrd="0" presId="urn:microsoft.com/office/officeart/2017/3/layout/DropPinTimeline"/>
    <dgm:cxn modelId="{06EDED26-E685-42BC-BFC2-75C7EA695E40}" type="presParOf" srcId="{D512C7F9-87A6-4BA9-AFAC-03FF1578D945}" destId="{2D6C7916-1130-46A8-833B-A6278CBD2192}" srcOrd="3" destOrd="0" presId="urn:microsoft.com/office/officeart/2017/3/layout/DropPinTimeline"/>
    <dgm:cxn modelId="{A20C8A5A-2D9A-4EF7-BC83-D5EE4B16698D}" type="presParOf" srcId="{D512C7F9-87A6-4BA9-AFAC-03FF1578D945}" destId="{4D953791-5C2F-4A75-A8F4-6ED7EAB5E015}" srcOrd="4" destOrd="0" presId="urn:microsoft.com/office/officeart/2017/3/layout/DropPinTimeline"/>
    <dgm:cxn modelId="{6780D10C-523A-4885-B5BF-84F303790098}" type="presParOf" srcId="{D512C7F9-87A6-4BA9-AFAC-03FF1578D945}" destId="{22A72E40-4DCC-4F48-AADD-29738FD37A2C}" srcOrd="5" destOrd="0" presId="urn:microsoft.com/office/officeart/2017/3/layout/DropPinTimeline"/>
    <dgm:cxn modelId="{30EAF1CE-B96B-4CA5-BF13-51DD8040A559}" type="presParOf" srcId="{E6F74CED-5217-4282-85F1-1C12DC84731C}" destId="{E168BB9F-20D9-474F-9E39-4872B40634C6}" srcOrd="5" destOrd="0" presId="urn:microsoft.com/office/officeart/2017/3/layout/DropPinTimeline"/>
    <dgm:cxn modelId="{39415FEC-72C6-4C74-A821-E354E744CD96}" type="presParOf" srcId="{E6F74CED-5217-4282-85F1-1C12DC84731C}" destId="{A62622B1-7EF4-49B6-9AC7-B54F0E2A0C74}" srcOrd="6" destOrd="0" presId="urn:microsoft.com/office/officeart/2017/3/layout/DropPinTimeline"/>
    <dgm:cxn modelId="{D67F013A-C0A0-41F6-B6F2-E904B1BB7A8F}" type="presParOf" srcId="{A62622B1-7EF4-49B6-9AC7-B54F0E2A0C74}" destId="{14282312-87CB-41BB-A02D-C594BBEF33C7}" srcOrd="0" destOrd="0" presId="urn:microsoft.com/office/officeart/2017/3/layout/DropPinTimeline"/>
    <dgm:cxn modelId="{AA55F469-83D2-4E02-B111-0206AAFCAA06}" type="presParOf" srcId="{A62622B1-7EF4-49B6-9AC7-B54F0E2A0C74}" destId="{D554C1A5-AF8E-41FC-A779-25BD6B11F91F}" srcOrd="1" destOrd="0" presId="urn:microsoft.com/office/officeart/2017/3/layout/DropPinTimeline"/>
    <dgm:cxn modelId="{033C6509-70C8-4B85-9F92-724CDBB68078}" type="presParOf" srcId="{D554C1A5-AF8E-41FC-A779-25BD6B11F91F}" destId="{17331DD9-74CF-4A3A-86BA-F4B9DBEAB944}" srcOrd="0" destOrd="0" presId="urn:microsoft.com/office/officeart/2017/3/layout/DropPinTimeline"/>
    <dgm:cxn modelId="{C7CCDF66-BA72-4EDC-AE16-CAA6317954F0}" type="presParOf" srcId="{D554C1A5-AF8E-41FC-A779-25BD6B11F91F}" destId="{515AAB83-BD07-4B9E-9A3B-858C0B126F9C}" srcOrd="1" destOrd="0" presId="urn:microsoft.com/office/officeart/2017/3/layout/DropPinTimeline"/>
    <dgm:cxn modelId="{E8437A29-F853-4553-AB29-152AF603DF52}" type="presParOf" srcId="{A62622B1-7EF4-49B6-9AC7-B54F0E2A0C74}" destId="{08CB2D5A-F46A-4E0E-9575-15F31D04AAC6}" srcOrd="2" destOrd="0" presId="urn:microsoft.com/office/officeart/2017/3/layout/DropPinTimeline"/>
    <dgm:cxn modelId="{1F3D9CE2-342F-4335-BD41-5AA59D2BD7BD}" type="presParOf" srcId="{A62622B1-7EF4-49B6-9AC7-B54F0E2A0C74}" destId="{7C1E6B4A-59F7-4018-A403-E1CCAEE78BA1}" srcOrd="3" destOrd="0" presId="urn:microsoft.com/office/officeart/2017/3/layout/DropPinTimeline"/>
    <dgm:cxn modelId="{FFF1ACE9-B2B3-4E83-877B-F9633E8EE135}" type="presParOf" srcId="{A62622B1-7EF4-49B6-9AC7-B54F0E2A0C74}" destId="{A03C5372-D306-43AC-B406-6F8183849431}" srcOrd="4" destOrd="0" presId="urn:microsoft.com/office/officeart/2017/3/layout/DropPinTimeline"/>
    <dgm:cxn modelId="{D8A09163-94A5-46BD-9FA2-C3372A01AA32}" type="presParOf" srcId="{A62622B1-7EF4-49B6-9AC7-B54F0E2A0C74}" destId="{90926F0B-05E0-48AF-9C69-5C494731F877}" srcOrd="5" destOrd="0" presId="urn:microsoft.com/office/officeart/2017/3/layout/DropPinTimeline"/>
    <dgm:cxn modelId="{80084466-50AF-445A-BE2A-0C51919B9169}" type="presParOf" srcId="{E6F74CED-5217-4282-85F1-1C12DC84731C}" destId="{9EA695E3-93D5-405B-8AF6-0B8537A964FD}" srcOrd="7" destOrd="0" presId="urn:microsoft.com/office/officeart/2017/3/layout/DropPinTimeline"/>
    <dgm:cxn modelId="{007CF318-F68B-4FFC-ADA6-3D9D6A3AA152}" type="presParOf" srcId="{E6F74CED-5217-4282-85F1-1C12DC84731C}" destId="{05956D37-804F-419D-9E8C-30D41D06DC3E}" srcOrd="8" destOrd="0" presId="urn:microsoft.com/office/officeart/2017/3/layout/DropPinTimeline"/>
    <dgm:cxn modelId="{FAB9E562-4579-4BDB-8C1D-AABEAFCB2610}" type="presParOf" srcId="{05956D37-804F-419D-9E8C-30D41D06DC3E}" destId="{58B7B786-A0AD-4662-8D54-C5C572D2C32C}" srcOrd="0" destOrd="0" presId="urn:microsoft.com/office/officeart/2017/3/layout/DropPinTimeline"/>
    <dgm:cxn modelId="{8283382D-2F6E-4717-B025-1A8C73B65ADB}" type="presParOf" srcId="{05956D37-804F-419D-9E8C-30D41D06DC3E}" destId="{E4704426-333D-4092-A035-BBC55DB8579D}" srcOrd="1" destOrd="0" presId="urn:microsoft.com/office/officeart/2017/3/layout/DropPinTimeline"/>
    <dgm:cxn modelId="{85723DC0-955B-4B2A-AF28-CF8BFFC2E264}" type="presParOf" srcId="{E4704426-333D-4092-A035-BBC55DB8579D}" destId="{A55439AF-6893-479D-8B57-31FBC13C553F}" srcOrd="0" destOrd="0" presId="urn:microsoft.com/office/officeart/2017/3/layout/DropPinTimeline"/>
    <dgm:cxn modelId="{91888A85-75D0-4D33-9F39-A49766251D61}" type="presParOf" srcId="{E4704426-333D-4092-A035-BBC55DB8579D}" destId="{A22B1C16-7FF0-4DBE-B32E-E43FEB1E2EAC}" srcOrd="1" destOrd="0" presId="urn:microsoft.com/office/officeart/2017/3/layout/DropPinTimeline"/>
    <dgm:cxn modelId="{CD06CDC2-25F5-44FB-B0B1-C39F32E155BE}" type="presParOf" srcId="{05956D37-804F-419D-9E8C-30D41D06DC3E}" destId="{1B55AA6D-649D-4145-93EB-08B866A4D4E5}" srcOrd="2" destOrd="0" presId="urn:microsoft.com/office/officeart/2017/3/layout/DropPinTimeline"/>
    <dgm:cxn modelId="{0B21D911-BF72-41CD-BB03-4F9717477846}" type="presParOf" srcId="{05956D37-804F-419D-9E8C-30D41D06DC3E}" destId="{3FA5D5AE-9CAE-4D19-9765-BCEE62095312}" srcOrd="3" destOrd="0" presId="urn:microsoft.com/office/officeart/2017/3/layout/DropPinTimeline"/>
    <dgm:cxn modelId="{80BFAECA-ADC5-41A5-BA11-A4CC8D9557A9}" type="presParOf" srcId="{05956D37-804F-419D-9E8C-30D41D06DC3E}" destId="{FE6CA7EB-68EC-4E76-9051-08C4CF370101}" srcOrd="4" destOrd="0" presId="urn:microsoft.com/office/officeart/2017/3/layout/DropPinTimeline"/>
    <dgm:cxn modelId="{98E4E629-85DB-45DC-A90A-9FAAB58EFF55}" type="presParOf" srcId="{05956D37-804F-419D-9E8C-30D41D06DC3E}" destId="{070CED43-982E-487C-9CC2-CFAEABD4D2D8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ACCBB-6709-4071-B389-3BB226B3A586}">
      <dsp:nvSpPr>
        <dsp:cNvPr id="0" name=""/>
        <dsp:cNvSpPr/>
      </dsp:nvSpPr>
      <dsp:spPr>
        <a:xfrm>
          <a:off x="0" y="2448259"/>
          <a:ext cx="11813514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02060"/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6E8D6-BD44-4400-BC14-1BC75CB979A3}">
      <dsp:nvSpPr>
        <dsp:cNvPr id="0" name=""/>
        <dsp:cNvSpPr/>
      </dsp:nvSpPr>
      <dsp:spPr>
        <a:xfrm rot="8100000">
          <a:off x="75368" y="564227"/>
          <a:ext cx="360085" cy="360085"/>
        </a:xfrm>
        <a:prstGeom prst="teardrop">
          <a:avLst>
            <a:gd name="adj" fmla="val 115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FC7CF-F58D-48D5-8BCC-38D6EE87890B}">
      <dsp:nvSpPr>
        <dsp:cNvPr id="0" name=""/>
        <dsp:cNvSpPr/>
      </dsp:nvSpPr>
      <dsp:spPr>
        <a:xfrm>
          <a:off x="115371" y="604230"/>
          <a:ext cx="280080" cy="280080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43A46-815A-49BF-9455-C0385022444F}">
      <dsp:nvSpPr>
        <dsp:cNvPr id="0" name=""/>
        <dsp:cNvSpPr/>
      </dsp:nvSpPr>
      <dsp:spPr>
        <a:xfrm>
          <a:off x="803108" y="998889"/>
          <a:ext cx="2690285" cy="1449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rtlCol="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В конце 1921 года в г. Стерлитамак было образовано техническое училище</a:t>
          </a:r>
          <a:endParaRPr lang="ru-RU" sz="1400" b="0" kern="1200" spc="120" noProof="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803108" y="998889"/>
        <a:ext cx="2690285" cy="1449369"/>
      </dsp:txXfrm>
    </dsp:sp>
    <dsp:sp modelId="{8E3FB235-DF38-476B-9A0E-B1E583D50944}">
      <dsp:nvSpPr>
        <dsp:cNvPr id="0" name=""/>
        <dsp:cNvSpPr/>
      </dsp:nvSpPr>
      <dsp:spPr>
        <a:xfrm>
          <a:off x="803108" y="489651"/>
          <a:ext cx="2690285" cy="50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rtlCol="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2000" b="0" kern="1200" spc="140" noProof="0" dirty="0">
              <a:solidFill>
                <a:schemeClr val="tx2"/>
              </a:solidFill>
              <a:latin typeface="Calibri" panose="020F0502020204030204" pitchFamily="34" charset="0"/>
            </a:rPr>
            <a:t>Октябрь 1921 г.</a:t>
          </a:r>
        </a:p>
      </dsp:txBody>
      <dsp:txXfrm>
        <a:off x="803108" y="489651"/>
        <a:ext cx="2690285" cy="509237"/>
      </dsp:txXfrm>
    </dsp:sp>
    <dsp:sp modelId="{9AA05CE5-209F-4AD9-BE2C-2A69F76DA8F4}">
      <dsp:nvSpPr>
        <dsp:cNvPr id="0" name=""/>
        <dsp:cNvSpPr/>
      </dsp:nvSpPr>
      <dsp:spPr>
        <a:xfrm>
          <a:off x="255411" y="998889"/>
          <a:ext cx="0" cy="1449369"/>
        </a:xfrm>
        <a:prstGeom prst="line">
          <a:avLst/>
        </a:prstGeom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C94ECD-6415-4250-B4AD-F67BF5BECFB8}">
      <dsp:nvSpPr>
        <dsp:cNvPr id="0" name=""/>
        <dsp:cNvSpPr/>
      </dsp:nvSpPr>
      <dsp:spPr>
        <a:xfrm>
          <a:off x="209580" y="2402427"/>
          <a:ext cx="91662" cy="91662"/>
        </a:xfrm>
        <a:prstGeom prst="ellipse">
          <a:avLst/>
        </a:prstGeom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CAA11-0A87-4861-8B4E-913B1EAD1334}">
      <dsp:nvSpPr>
        <dsp:cNvPr id="0" name=""/>
        <dsp:cNvSpPr/>
      </dsp:nvSpPr>
      <dsp:spPr>
        <a:xfrm rot="18900000">
          <a:off x="2041471" y="3972204"/>
          <a:ext cx="360085" cy="360085"/>
        </a:xfrm>
        <a:prstGeom prst="teardrop">
          <a:avLst>
            <a:gd name="adj" fmla="val 115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1A837-F261-404B-A808-B2F4154CE8A2}">
      <dsp:nvSpPr>
        <dsp:cNvPr id="0" name=""/>
        <dsp:cNvSpPr/>
      </dsp:nvSpPr>
      <dsp:spPr>
        <a:xfrm>
          <a:off x="2081473" y="4012206"/>
          <a:ext cx="280080" cy="280080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3F650-2E42-488A-AD4F-C4BD47D19A84}">
      <dsp:nvSpPr>
        <dsp:cNvPr id="0" name=""/>
        <dsp:cNvSpPr/>
      </dsp:nvSpPr>
      <dsp:spPr>
        <a:xfrm>
          <a:off x="2724159" y="2448259"/>
          <a:ext cx="2780387" cy="1449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0" bIns="88900" numCol="1" spcCol="1270" rtlCol="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преобразован в сельскохозяйственный техникум пониженного типа (по типу бывших низших сельскохозяйственных училищ первого разряда)</a:t>
          </a:r>
          <a:endParaRPr lang="ru-RU" sz="1400" b="1" kern="1200" spc="120" noProof="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2724159" y="2448259"/>
        <a:ext cx="2780387" cy="1449369"/>
      </dsp:txXfrm>
    </dsp:sp>
    <dsp:sp modelId="{223C5207-4FA2-4A6C-8F43-20BD55767C99}">
      <dsp:nvSpPr>
        <dsp:cNvPr id="0" name=""/>
        <dsp:cNvSpPr/>
      </dsp:nvSpPr>
      <dsp:spPr>
        <a:xfrm>
          <a:off x="2724159" y="3897628"/>
          <a:ext cx="2780387" cy="50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rtlCol="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2000" b="0" kern="1200" spc="140" noProof="0" dirty="0">
              <a:solidFill>
                <a:schemeClr val="tx2"/>
              </a:solidFill>
              <a:latin typeface="Calibri" panose="020F0502020204030204" pitchFamily="34" charset="0"/>
            </a:rPr>
            <a:t>1923 г.</a:t>
          </a:r>
        </a:p>
      </dsp:txBody>
      <dsp:txXfrm>
        <a:off x="2724159" y="3897628"/>
        <a:ext cx="2780387" cy="509237"/>
      </dsp:txXfrm>
    </dsp:sp>
    <dsp:sp modelId="{4FE5EB5D-4CEF-4D0D-9394-0534E61844BE}">
      <dsp:nvSpPr>
        <dsp:cNvPr id="0" name=""/>
        <dsp:cNvSpPr/>
      </dsp:nvSpPr>
      <dsp:spPr>
        <a:xfrm>
          <a:off x="2221513" y="2448259"/>
          <a:ext cx="0" cy="1449369"/>
        </a:xfrm>
        <a:prstGeom prst="line">
          <a:avLst/>
        </a:prstGeom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429FF-AAA3-4358-8C5F-1A7F29AA2B7B}">
      <dsp:nvSpPr>
        <dsp:cNvPr id="0" name=""/>
        <dsp:cNvSpPr/>
      </dsp:nvSpPr>
      <dsp:spPr>
        <a:xfrm>
          <a:off x="2175682" y="2402427"/>
          <a:ext cx="91662" cy="91662"/>
        </a:xfrm>
        <a:prstGeom prst="ellipse">
          <a:avLst/>
        </a:prstGeom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82E90-F103-439C-8371-CFFB0927B9DE}">
      <dsp:nvSpPr>
        <dsp:cNvPr id="0" name=""/>
        <dsp:cNvSpPr/>
      </dsp:nvSpPr>
      <dsp:spPr>
        <a:xfrm rot="8100000">
          <a:off x="4007573" y="564227"/>
          <a:ext cx="360085" cy="360085"/>
        </a:xfrm>
        <a:prstGeom prst="teardrop">
          <a:avLst>
            <a:gd name="adj" fmla="val 115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19322-C1DD-47AE-92C0-13575134BC76}">
      <dsp:nvSpPr>
        <dsp:cNvPr id="0" name=""/>
        <dsp:cNvSpPr/>
      </dsp:nvSpPr>
      <dsp:spPr>
        <a:xfrm>
          <a:off x="4047575" y="604230"/>
          <a:ext cx="280080" cy="280080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DA0FE-83E2-423C-9F13-58A61EB68487}">
      <dsp:nvSpPr>
        <dsp:cNvPr id="0" name=""/>
        <dsp:cNvSpPr/>
      </dsp:nvSpPr>
      <dsp:spPr>
        <a:xfrm>
          <a:off x="4411895" y="998889"/>
          <a:ext cx="3269888" cy="1449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8900" rIns="88900" bIns="133350" numCol="1" spcCol="1270" rtlCol="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dirty="0"/>
            <a:t>с 1925 года на базе </a:t>
          </a:r>
          <a:r>
            <a:rPr lang="ru-RU" sz="1400" b="0" i="0" kern="1200" dirty="0" err="1"/>
            <a:t>Куюргазинской</a:t>
          </a:r>
          <a:r>
            <a:rPr lang="ru-RU" sz="1400" b="0" i="0" kern="1200" dirty="0"/>
            <a:t> школы сельского хозяйства, был учрежден сельскохозяйственный техникум.</a:t>
          </a:r>
          <a:endParaRPr lang="ru-RU" sz="1400" b="0" kern="1200" spc="120" noProof="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4411895" y="998889"/>
        <a:ext cx="3269888" cy="1449369"/>
      </dsp:txXfrm>
    </dsp:sp>
    <dsp:sp modelId="{2D6C7916-1130-46A8-833B-A6278CBD2192}">
      <dsp:nvSpPr>
        <dsp:cNvPr id="0" name=""/>
        <dsp:cNvSpPr/>
      </dsp:nvSpPr>
      <dsp:spPr>
        <a:xfrm>
          <a:off x="4411895" y="489651"/>
          <a:ext cx="3269888" cy="50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440" bIns="0" numCol="1" spcCol="1270" rtlCol="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2000" b="0" kern="1200" spc="140" noProof="0" dirty="0">
              <a:solidFill>
                <a:schemeClr val="tx2"/>
              </a:solidFill>
              <a:latin typeface="Calibri" panose="020F0502020204030204" pitchFamily="34" charset="0"/>
            </a:rPr>
            <a:t>1925 г.</a:t>
          </a:r>
        </a:p>
      </dsp:txBody>
      <dsp:txXfrm>
        <a:off x="4411895" y="489651"/>
        <a:ext cx="3269888" cy="509237"/>
      </dsp:txXfrm>
    </dsp:sp>
    <dsp:sp modelId="{4D953791-5C2F-4A75-A8F4-6ED7EAB5E015}">
      <dsp:nvSpPr>
        <dsp:cNvPr id="0" name=""/>
        <dsp:cNvSpPr/>
      </dsp:nvSpPr>
      <dsp:spPr>
        <a:xfrm>
          <a:off x="4187616" y="998889"/>
          <a:ext cx="0" cy="1449369"/>
        </a:xfrm>
        <a:prstGeom prst="line">
          <a:avLst/>
        </a:prstGeom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AD014-AFD0-4700-A468-4D562874339A}">
      <dsp:nvSpPr>
        <dsp:cNvPr id="0" name=""/>
        <dsp:cNvSpPr/>
      </dsp:nvSpPr>
      <dsp:spPr>
        <a:xfrm>
          <a:off x="4141784" y="2402427"/>
          <a:ext cx="91662" cy="91662"/>
        </a:xfrm>
        <a:prstGeom prst="ellipse">
          <a:avLst/>
        </a:prstGeom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31DD9-74CF-4A3A-86BA-F4B9DBEAB944}">
      <dsp:nvSpPr>
        <dsp:cNvPr id="0" name=""/>
        <dsp:cNvSpPr/>
      </dsp:nvSpPr>
      <dsp:spPr>
        <a:xfrm rot="18900000">
          <a:off x="5973675" y="3972204"/>
          <a:ext cx="360085" cy="360085"/>
        </a:xfrm>
        <a:prstGeom prst="teardrop">
          <a:avLst>
            <a:gd name="adj" fmla="val 115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AAB83-BD07-4B9E-9A3B-858C0B126F9C}">
      <dsp:nvSpPr>
        <dsp:cNvPr id="0" name=""/>
        <dsp:cNvSpPr/>
      </dsp:nvSpPr>
      <dsp:spPr>
        <a:xfrm>
          <a:off x="6013678" y="4012206"/>
          <a:ext cx="280080" cy="280080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B2D5A-F46A-4E0E-9575-15F31D04AAC6}">
      <dsp:nvSpPr>
        <dsp:cNvPr id="0" name=""/>
        <dsp:cNvSpPr/>
      </dsp:nvSpPr>
      <dsp:spPr>
        <a:xfrm>
          <a:off x="6506073" y="2448259"/>
          <a:ext cx="3080968" cy="1449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4300" rIns="0" bIns="76200" numCol="1" spcCol="1270" rtlCol="0" anchor="b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/>
            <a:t>За последующие десятилетия ему присваивали наименование зооветеринарного техникума и совхоз-техникума, пока в 1985 году он не переместился в новое учебное здание в селе </a:t>
          </a:r>
          <a:r>
            <a:rPr lang="ru-RU" sz="1200" b="0" i="0" kern="1200" dirty="0" err="1"/>
            <a:t>Наумовка</a:t>
          </a:r>
          <a:r>
            <a:rPr lang="ru-RU" sz="1200" b="0" i="0" kern="1200" dirty="0"/>
            <a:t> </a:t>
          </a:r>
          <a:endParaRPr lang="ru-RU" sz="1200" b="0" kern="1200" spc="120" noProof="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6506073" y="2448259"/>
        <a:ext cx="3080968" cy="1449369"/>
      </dsp:txXfrm>
    </dsp:sp>
    <dsp:sp modelId="{7C1E6B4A-59F7-4018-A403-E1CCAEE78BA1}">
      <dsp:nvSpPr>
        <dsp:cNvPr id="0" name=""/>
        <dsp:cNvSpPr/>
      </dsp:nvSpPr>
      <dsp:spPr>
        <a:xfrm>
          <a:off x="6506073" y="3897628"/>
          <a:ext cx="3080968" cy="50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rtlCol="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2000" b="0" kern="1200" spc="140" noProof="0" dirty="0">
              <a:solidFill>
                <a:schemeClr val="tx2"/>
              </a:solidFill>
              <a:latin typeface="Calibri" panose="020F0502020204030204" pitchFamily="34" charset="0"/>
            </a:rPr>
            <a:t>С 1933 по 1985 г.</a:t>
          </a:r>
        </a:p>
      </dsp:txBody>
      <dsp:txXfrm>
        <a:off x="6506073" y="3897628"/>
        <a:ext cx="3080968" cy="509237"/>
      </dsp:txXfrm>
    </dsp:sp>
    <dsp:sp modelId="{A03C5372-D306-43AC-B406-6F8183849431}">
      <dsp:nvSpPr>
        <dsp:cNvPr id="0" name=""/>
        <dsp:cNvSpPr/>
      </dsp:nvSpPr>
      <dsp:spPr>
        <a:xfrm>
          <a:off x="6153718" y="2448259"/>
          <a:ext cx="0" cy="1449369"/>
        </a:xfrm>
        <a:prstGeom prst="line">
          <a:avLst/>
        </a:prstGeom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82312-87CB-41BB-A02D-C594BBEF33C7}">
      <dsp:nvSpPr>
        <dsp:cNvPr id="0" name=""/>
        <dsp:cNvSpPr/>
      </dsp:nvSpPr>
      <dsp:spPr>
        <a:xfrm>
          <a:off x="6107887" y="2402427"/>
          <a:ext cx="91662" cy="91662"/>
        </a:xfrm>
        <a:prstGeom prst="ellipse">
          <a:avLst/>
        </a:prstGeom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5439AF-6893-479D-8B57-31FBC13C553F}">
      <dsp:nvSpPr>
        <dsp:cNvPr id="0" name=""/>
        <dsp:cNvSpPr/>
      </dsp:nvSpPr>
      <dsp:spPr>
        <a:xfrm rot="8100000">
          <a:off x="7739576" y="548186"/>
          <a:ext cx="360085" cy="360085"/>
        </a:xfrm>
        <a:prstGeom prst="teardrop">
          <a:avLst>
            <a:gd name="adj" fmla="val 115000"/>
          </a:avLst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B1C16-7FF0-4DBE-B32E-E43FEB1E2EAC}">
      <dsp:nvSpPr>
        <dsp:cNvPr id="0" name=""/>
        <dsp:cNvSpPr/>
      </dsp:nvSpPr>
      <dsp:spPr>
        <a:xfrm>
          <a:off x="7779578" y="588189"/>
          <a:ext cx="280080" cy="280080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5AA6D-649D-4145-93EB-08B866A4D4E5}">
      <dsp:nvSpPr>
        <dsp:cNvPr id="0" name=""/>
        <dsp:cNvSpPr/>
      </dsp:nvSpPr>
      <dsp:spPr>
        <a:xfrm>
          <a:off x="8243471" y="998889"/>
          <a:ext cx="3570042" cy="1449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rtlCol="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/>
            <a:t>В 2002 году учебному заведению присвоили наименование </a:t>
          </a:r>
          <a:r>
            <a:rPr lang="ru-RU" sz="1300" b="0" i="0" kern="1200" dirty="0" err="1"/>
            <a:t>Стерлитамакского</a:t>
          </a:r>
          <a:r>
            <a:rPr lang="ru-RU" sz="1300" b="0" i="0" kern="1200" dirty="0"/>
            <a:t> сельскохозяйственного техникума, а с 2015 года присвоили статус колледжа и переименовали в ГБПОУ «</a:t>
          </a:r>
          <a:r>
            <a:rPr lang="ru-RU" sz="1300" b="0" i="0" kern="1200" dirty="0" err="1"/>
            <a:t>Стерлитамакский</a:t>
          </a:r>
          <a:r>
            <a:rPr lang="ru-RU" sz="1300" b="0" i="0" kern="1200" dirty="0"/>
            <a:t> межотраслевой колледж» с филиалами в с. Петровское и с. Стерлибашево.</a:t>
          </a:r>
          <a:endParaRPr lang="ru-RU" sz="1300" b="1" kern="1200" spc="120" baseline="0" noProof="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8243471" y="998889"/>
        <a:ext cx="3570042" cy="1449369"/>
      </dsp:txXfrm>
    </dsp:sp>
    <dsp:sp modelId="{3FA5D5AE-9CAE-4D19-9765-BCEE62095312}">
      <dsp:nvSpPr>
        <dsp:cNvPr id="0" name=""/>
        <dsp:cNvSpPr/>
      </dsp:nvSpPr>
      <dsp:spPr>
        <a:xfrm>
          <a:off x="8243471" y="489651"/>
          <a:ext cx="3570042" cy="509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rtlCol="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defRPr b="1"/>
          </a:pPr>
          <a:r>
            <a:rPr lang="ru-RU" sz="2000" b="0" kern="1200" spc="140" noProof="0" dirty="0">
              <a:solidFill>
                <a:schemeClr val="tx2"/>
              </a:solidFill>
              <a:latin typeface="Calibri" panose="020F0502020204030204" pitchFamily="34" charset="0"/>
            </a:rPr>
            <a:t>2002-2015, по </a:t>
          </a:r>
          <a:r>
            <a:rPr lang="ru-RU" sz="2000" b="0" kern="1200" spc="140" noProof="0" dirty="0" err="1">
              <a:solidFill>
                <a:schemeClr val="tx2"/>
              </a:solidFill>
              <a:latin typeface="Calibri" panose="020F0502020204030204" pitchFamily="34" charset="0"/>
            </a:rPr>
            <a:t>наст.время</a:t>
          </a:r>
          <a:endParaRPr lang="ru-RU" sz="2000" b="0" kern="1200" spc="140" noProof="0" dirty="0">
            <a:solidFill>
              <a:schemeClr val="tx2"/>
            </a:solidFill>
            <a:latin typeface="Calibri" panose="020F0502020204030204" pitchFamily="34" charset="0"/>
          </a:endParaRPr>
        </a:p>
      </dsp:txBody>
      <dsp:txXfrm>
        <a:off x="8243471" y="489651"/>
        <a:ext cx="3570042" cy="509237"/>
      </dsp:txXfrm>
    </dsp:sp>
    <dsp:sp modelId="{FE6CA7EB-68EC-4E76-9051-08C4CF370101}">
      <dsp:nvSpPr>
        <dsp:cNvPr id="0" name=""/>
        <dsp:cNvSpPr/>
      </dsp:nvSpPr>
      <dsp:spPr>
        <a:xfrm>
          <a:off x="7911273" y="902637"/>
          <a:ext cx="0" cy="1449369"/>
        </a:xfrm>
        <a:prstGeom prst="line">
          <a:avLst/>
        </a:prstGeom>
        <a:noFill/>
        <a:ln w="12700" cap="flat" cmpd="sng" algn="ctr">
          <a:solidFill>
            <a:srgbClr val="002060"/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7B786-A0AD-4662-8D54-C5C572D2C32C}">
      <dsp:nvSpPr>
        <dsp:cNvPr id="0" name=""/>
        <dsp:cNvSpPr/>
      </dsp:nvSpPr>
      <dsp:spPr>
        <a:xfrm>
          <a:off x="7865442" y="2306174"/>
          <a:ext cx="91662" cy="91662"/>
        </a:xfrm>
        <a:prstGeom prst="ellipse">
          <a:avLst/>
        </a:prstGeom>
        <a:solidFill>
          <a:srgbClr val="002060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Временная шкала с булавками"/>
  <dgm:desc val="Используется для отображения списка событий в хронологическом порядке. Невидимая коробка рядом с булавкой содержит дату. Ниже приведено описание. В ней может содержаться среднее количество текста с форматом даты средней длины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=""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=""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=""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=""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=""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=""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8E2A7530-61EB-4317-AE2E-E348156AB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6749FC5-62A1-46FB-9ABF-6EA8FEEF9A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E05602-7FE7-432F-AC61-5330C6138611}" type="datetime1">
              <a:rPr lang="ru-RU" smtClean="0"/>
              <a:t>29.01.2024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07D1C55-B3FF-46AC-8884-1281D4B5D1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3098EDD-70B4-4CEA-973A-1F035A1865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D7A46A-336E-4959-9D07-6B7DD8E297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87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B0C21-0FF0-420F-9F0F-DD0BE3FA4F53}" type="datetime1">
              <a:rPr lang="ru-RU" smtClean="0"/>
              <a:pPr/>
              <a:t>29.01.2024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E82FD2-F864-2E4E-ACF0-2DBC196A706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E82FD2-F864-2E4E-ACF0-2DBC196A70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68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noProof="0" smtClean="0"/>
              <a:t>18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80161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E82FD2-F864-2E4E-ACF0-2DBC196A70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60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E82FD2-F864-2E4E-ACF0-2DBC196A70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6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noProof="0" smtClean="0"/>
              <a:t>4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9273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noProof="0" smtClean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07415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noProof="0" smtClean="0"/>
              <a:t>8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53173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noProof="0" smtClean="0"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15433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noProof="0" smtClean="0"/>
              <a:t>10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8805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DE82FD2-F864-2E4E-ACF0-2DBC196A7066}" type="slidenum">
              <a:rPr lang="ru-RU" noProof="0" smtClean="0"/>
              <a:t>11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695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93C4921B-870F-DA4B-99FE-526B47FAF5FF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3C217E0E-2C1A-4D03-BC55-D7D6609B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3" y="879635"/>
            <a:ext cx="7659486" cy="1198178"/>
          </a:xfrm>
          <a:custGeom>
            <a:avLst/>
            <a:gdLst>
              <a:gd name="connsiteX0" fmla="*/ 0 w 7659486"/>
              <a:gd name="connsiteY0" fmla="*/ 0 h 1198178"/>
              <a:gd name="connsiteX1" fmla="*/ 7659486 w 7659486"/>
              <a:gd name="connsiteY1" fmla="*/ 0 h 1198178"/>
              <a:gd name="connsiteX2" fmla="*/ 7355455 w 7659486"/>
              <a:gd name="connsiteY2" fmla="*/ 1198178 h 1198178"/>
              <a:gd name="connsiteX3" fmla="*/ 0 w 7659486"/>
              <a:gd name="connsiteY3" fmla="*/ 1198178 h 119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9486" h="1198178">
                <a:moveTo>
                  <a:pt x="0" y="0"/>
                </a:moveTo>
                <a:lnTo>
                  <a:pt x="7659486" y="0"/>
                </a:lnTo>
                <a:lnTo>
                  <a:pt x="7355455" y="1198178"/>
                </a:lnTo>
                <a:lnTo>
                  <a:pt x="0" y="119817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>
            <a:noAutofit/>
          </a:bodyPr>
          <a:lstStyle>
            <a:lvl1pPr>
              <a:defRPr sz="40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178164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3A8334E4-AC59-4592-83AB-183ED6BE58A3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6B46AC40-4848-C146-B8DE-C805F662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096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76BEA164-AE02-457A-9F5B-301238A000E0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3114" y="6356350"/>
            <a:ext cx="2188029" cy="365125"/>
          </a:xfrm>
        </p:spPr>
        <p:txBody>
          <a:bodyPr rtlCol="0"/>
          <a:lstStyle>
            <a:lvl1pPr algn="r"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59FE6242-19BA-2847-9959-30D6F0E27035}"/>
              </a:ext>
            </a:extLst>
          </p:cNvPr>
          <p:cNvCxnSpPr/>
          <p:nvPr userDrawn="1"/>
        </p:nvCxnSpPr>
        <p:spPr>
          <a:xfrm flipH="1">
            <a:off x="633306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715A3155-E4BF-478C-8D90-C66F5EB27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6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lnSpc>
                <a:spcPct val="100000"/>
              </a:lnSpc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EDF23CDC-9A9D-5247-AD71-0A10D94BD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4413068" cy="3539265"/>
          </a:xfrm>
        </p:spPr>
        <p:txBody>
          <a:bodyPr rtlCol="0">
            <a:normAutofit/>
          </a:bodyPr>
          <a:lstStyle>
            <a:lvl1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7" name="Рисунок 26">
            <a:extLst>
              <a:ext uri="{FF2B5EF4-FFF2-40B4-BE49-F238E27FC236}">
                <a16:creationId xmlns=""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1342" y="0"/>
            <a:ext cx="5730658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0F72571D-58D5-4367-9E7E-94A5A5D795B8}"/>
              </a:ext>
            </a:extLst>
          </p:cNvPr>
          <p:cNvSpPr/>
          <p:nvPr userDrawn="1"/>
        </p:nvSpPr>
        <p:spPr>
          <a:xfrm>
            <a:off x="693682" y="2286000"/>
            <a:ext cx="11498318" cy="34163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1" name="Рисунок 20">
            <a:extLst>
              <a:ext uri="{FF2B5EF4-FFF2-40B4-BE49-F238E27FC236}">
                <a16:creationId xmlns="" xmlns:a16="http://schemas.microsoft.com/office/drawing/2014/main" id="{ACD184E7-842E-4CDA-8022-CFE5CEA0DB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396480 w 8534400"/>
              <a:gd name="connsiteY2" fmla="*/ 2286000 h 6858000"/>
              <a:gd name="connsiteX3" fmla="*/ 693682 w 8534400"/>
              <a:gd name="connsiteY3" fmla="*/ 2286000 h 6858000"/>
              <a:gd name="connsiteX4" fmla="*/ 693682 w 8534400"/>
              <a:gd name="connsiteY4" fmla="*/ 5702300 h 6858000"/>
              <a:gd name="connsiteX5" fmla="*/ 8246759 w 8534400"/>
              <a:gd name="connsiteY5" fmla="*/ 5702300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396480" y="2286000"/>
                </a:lnTo>
                <a:lnTo>
                  <a:pt x="693682" y="2286000"/>
                </a:lnTo>
                <a:lnTo>
                  <a:pt x="693682" y="5702300"/>
                </a:lnTo>
                <a:lnTo>
                  <a:pt x="8246759" y="5702300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DD693BCA-BE6B-4AB2-8A8A-2D21B76761EC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CC650A3-C37B-8949-AAFB-1CA610A43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1069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="" xmlns:a16="http://schemas.microsoft.com/office/drawing/2014/main" id="{6823CE96-7B45-0E4E-8DD2-AAE6F7DB97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51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="" xmlns:a16="http://schemas.microsoft.com/office/drawing/2014/main" id="{7F451F20-9248-594B-8CD5-3442A6451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032" y="2654299"/>
            <a:ext cx="3165475" cy="2705101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cap="all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3pPr>
            <a:lvl4pPr marL="13716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4pPr>
            <a:lvl5pPr marL="1828800" indent="0">
              <a:lnSpc>
                <a:spcPct val="100000"/>
              </a:lnSpc>
              <a:spcBef>
                <a:spcPts val="1000"/>
              </a:spcBef>
              <a:buNone/>
              <a:defRPr sz="1800" spc="140" baseline="0">
                <a:solidFill>
                  <a:schemeClr val="bg1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92008AA3-BEDF-CE40-9D94-F5875454E799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9">
            <a:extLst>
              <a:ext uri="{FF2B5EF4-FFF2-40B4-BE49-F238E27FC236}">
                <a16:creationId xmlns=""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4" y="879636"/>
            <a:ext cx="6294727" cy="1206888"/>
          </a:xfrm>
          <a:custGeom>
            <a:avLst/>
            <a:gdLst>
              <a:gd name="connsiteX0" fmla="*/ 5986630 w 6294727"/>
              <a:gd name="connsiteY0" fmla="*/ 0 h 1206888"/>
              <a:gd name="connsiteX1" fmla="*/ 6294727 w 6294727"/>
              <a:gd name="connsiteY1" fmla="*/ 1206888 h 1206888"/>
              <a:gd name="connsiteX2" fmla="*/ 0 w 6294727"/>
              <a:gd name="connsiteY2" fmla="*/ 1206888 h 1206888"/>
              <a:gd name="connsiteX3" fmla="*/ 0 w 6294727"/>
              <a:gd name="connsiteY3" fmla="*/ 8709 h 120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727" h="1206888">
                <a:moveTo>
                  <a:pt x="5986630" y="0"/>
                </a:moveTo>
                <a:lnTo>
                  <a:pt x="6294727" y="1206888"/>
                </a:lnTo>
                <a:lnTo>
                  <a:pt x="0" y="1206888"/>
                </a:lnTo>
                <a:lnTo>
                  <a:pt x="0" y="870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31027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 с 2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исунок 19">
            <a:extLst>
              <a:ext uri="{FF2B5EF4-FFF2-40B4-BE49-F238E27FC236}">
                <a16:creationId xmlns=""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" y="4361970"/>
            <a:ext cx="4038599" cy="2496031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endParaRPr lang="ru-RU" noProof="0"/>
          </a:p>
        </p:txBody>
      </p:sp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54296" y="2706624"/>
            <a:ext cx="6894576" cy="348386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228594">
              <a:defRPr sz="2000"/>
            </a:lvl2pPr>
            <a:lvl3pPr marL="457189">
              <a:defRPr sz="1867"/>
            </a:lvl3pPr>
            <a:lvl4pPr marL="685783">
              <a:defRPr sz="1600"/>
            </a:lvl4pPr>
            <a:lvl5pPr marL="914377">
              <a:defRPr sz="1467"/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1"/>
            <a:ext cx="2743200" cy="365125"/>
          </a:xfrm>
          <a:prstGeom prst="rect">
            <a:avLst/>
          </a:prstGeom>
        </p:spPr>
        <p:txBody>
          <a:bodyPr lIns="68580" tIns="34290" rIns="68580" bIns="34290"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Прямоугольник 6" descr="Tag=AccentColor&#10;Flavor=Light&#10;Target=FillAndLine">
            <a:extLst>
              <a:ext uri="{FF2B5EF4-FFF2-40B4-BE49-F238E27FC236}">
                <a16:creationId xmlns=""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endParaRPr lang="ru-RU" sz="2400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73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с 2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=""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1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15" name="Рисунок 14">
            <a:extLst>
              <a:ext uri="{FF2B5EF4-FFF2-40B4-BE49-F238E27FC236}">
                <a16:creationId xmlns=""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3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=""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092453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8804793" y="2573633"/>
            <a:ext cx="46416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93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6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AA6943C0-A7A3-4C4C-BEB2-9176DE8630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1047" y="0"/>
            <a:ext cx="8510952" cy="6858000"/>
          </a:xfrm>
          <a:custGeom>
            <a:avLst/>
            <a:gdLst>
              <a:gd name="connsiteX0" fmla="*/ 1706880 w 8510952"/>
              <a:gd name="connsiteY0" fmla="*/ 0 h 6858000"/>
              <a:gd name="connsiteX1" fmla="*/ 8510952 w 8510952"/>
              <a:gd name="connsiteY1" fmla="*/ 0 h 6858000"/>
              <a:gd name="connsiteX2" fmla="*/ 8510952 w 8510952"/>
              <a:gd name="connsiteY2" fmla="*/ 6858000 h 6858000"/>
              <a:gd name="connsiteX3" fmla="*/ 0 w 8510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952" h="6858000">
                <a:moveTo>
                  <a:pt x="1706880" y="0"/>
                </a:moveTo>
                <a:lnTo>
                  <a:pt x="8510952" y="0"/>
                </a:lnTo>
                <a:lnTo>
                  <a:pt x="851095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104F3C93-C085-8A47-9A2A-6AD3F3D69F4E}"/>
              </a:ext>
            </a:extLst>
          </p:cNvPr>
          <p:cNvCxnSpPr/>
          <p:nvPr userDrawn="1"/>
        </p:nvCxnSpPr>
        <p:spPr>
          <a:xfrm flipH="1">
            <a:off x="351011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0">
            <a:extLst>
              <a:ext uri="{FF2B5EF4-FFF2-40B4-BE49-F238E27FC236}">
                <a16:creationId xmlns="" xmlns:a16="http://schemas.microsoft.com/office/drawing/2014/main" id="{941283B3-F5BE-4FDF-829D-D1BE17F71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6016" y="2551819"/>
            <a:ext cx="2952599" cy="3539265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/>
            </a:lvl1pPr>
          </a:lstStyle>
          <a:p>
            <a:pPr rtl="0"/>
            <a:fld id="{9F995B3F-4A70-4D53-988B-833D9900547E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FD6AC9F3-6F32-409B-A3B1-EEF36BA066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534400" cy="6858000"/>
          </a:xfrm>
          <a:custGeom>
            <a:avLst/>
            <a:gdLst>
              <a:gd name="connsiteX0" fmla="*/ 0 w 8534400"/>
              <a:gd name="connsiteY0" fmla="*/ 0 h 6858000"/>
              <a:gd name="connsiteX1" fmla="*/ 6827520 w 8534400"/>
              <a:gd name="connsiteY1" fmla="*/ 0 h 6858000"/>
              <a:gd name="connsiteX2" fmla="*/ 7070048 w 8534400"/>
              <a:gd name="connsiteY2" fmla="*/ 974442 h 6858000"/>
              <a:gd name="connsiteX3" fmla="*/ 5680814 w 8534400"/>
              <a:gd name="connsiteY3" fmla="*/ 974442 h 6858000"/>
              <a:gd name="connsiteX4" fmla="*/ 5680814 w 8534400"/>
              <a:gd name="connsiteY4" fmla="*/ 5758652 h 6858000"/>
              <a:gd name="connsiteX5" fmla="*/ 8260785 w 8534400"/>
              <a:gd name="connsiteY5" fmla="*/ 5758652 h 6858000"/>
              <a:gd name="connsiteX6" fmla="*/ 8534400 w 8534400"/>
              <a:gd name="connsiteY6" fmla="*/ 6858000 h 6858000"/>
              <a:gd name="connsiteX7" fmla="*/ 0 w 85344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34400" h="6858000">
                <a:moveTo>
                  <a:pt x="0" y="0"/>
                </a:moveTo>
                <a:lnTo>
                  <a:pt x="6827520" y="0"/>
                </a:lnTo>
                <a:lnTo>
                  <a:pt x="7070048" y="974442"/>
                </a:lnTo>
                <a:lnTo>
                  <a:pt x="5680814" y="974442"/>
                </a:lnTo>
                <a:lnTo>
                  <a:pt x="5680814" y="5758652"/>
                </a:lnTo>
                <a:lnTo>
                  <a:pt x="8260785" y="5758652"/>
                </a:lnTo>
                <a:lnTo>
                  <a:pt x="8534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E26FF020-BB93-4C6C-B3ED-8326D424097A}"/>
              </a:ext>
            </a:extLst>
          </p:cNvPr>
          <p:cNvSpPr/>
          <p:nvPr userDrawn="1"/>
        </p:nvSpPr>
        <p:spPr>
          <a:xfrm>
            <a:off x="5680814" y="974442"/>
            <a:ext cx="5228191" cy="478421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5942173C-2B01-804E-85FB-4D68140D4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06424"/>
            <a:ext cx="4446062" cy="916644"/>
          </a:xfrm>
        </p:spPr>
        <p:txBody>
          <a:bodyPr rtlCol="0" anchor="b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2075245"/>
            <a:ext cx="4446062" cy="3295405"/>
          </a:xfrm>
        </p:spPr>
        <p:txBody>
          <a:bodyPr rtlCol="0">
            <a:normAutofit/>
          </a:bodyPr>
          <a:lstStyle>
            <a:lvl1pPr marL="0" indent="0" algn="l">
              <a:lnSpc>
                <a:spcPct val="125000"/>
              </a:lnSpc>
              <a:buNone/>
              <a:defRPr sz="1800" spc="14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104F3C93-C085-8A47-9A2A-6AD3F3D69F4E}"/>
              </a:ext>
            </a:extLst>
          </p:cNvPr>
          <p:cNvCxnSpPr>
            <a:cxnSpLocks/>
          </p:cNvCxnSpPr>
          <p:nvPr userDrawn="1"/>
        </p:nvCxnSpPr>
        <p:spPr>
          <a:xfrm>
            <a:off x="7108236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Дата 3">
            <a:extLst>
              <a:ext uri="{FF2B5EF4-FFF2-40B4-BE49-F238E27FC236}">
                <a16:creationId xmlns="" xmlns:a16="http://schemas.microsoft.com/office/drawing/2014/main" id="{A19933E8-EEFC-754B-93AE-557EFF8A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730829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fld id="{5EE9F7BA-E636-4F1C-AABD-8F7DAE60704F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F21EDEC1-EB5D-6C48-A2AB-0480881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E33BD7B8-5805-4D48-B17D-88E5EE75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>
            <a:lvl1pPr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C00B690-D495-014F-8F60-C8152AD122A2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3D3DB60-9D00-2B4C-A1B6-A76F20998922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4B7F1F1-6439-8D45-8BCD-B68DB64CEDC1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B870777-57CE-7A40-BCBA-E189F67DF446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A332DFE-5DF9-9744-86D5-7CE052E088CE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22459DEE-E152-47DA-8D52-C9681014B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43953 w 12192000"/>
              <a:gd name="connsiteY0" fmla="*/ 2205318 h 6858000"/>
              <a:gd name="connsiteX1" fmla="*/ 2043953 w 12192000"/>
              <a:gd name="connsiteY1" fmla="*/ 4518212 h 6858000"/>
              <a:gd name="connsiteX2" fmla="*/ 10148047 w 12192000"/>
              <a:gd name="connsiteY2" fmla="*/ 4518212 h 6858000"/>
              <a:gd name="connsiteX3" fmla="*/ 10148047 w 12192000"/>
              <a:gd name="connsiteY3" fmla="*/ 2205318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043953" y="2205318"/>
                </a:moveTo>
                <a:lnTo>
                  <a:pt x="2043953" y="4518212"/>
                </a:lnTo>
                <a:lnTo>
                  <a:pt x="10148047" y="4518212"/>
                </a:lnTo>
                <a:lnTo>
                  <a:pt x="10148047" y="22053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050" y="2665037"/>
            <a:ext cx="7327900" cy="902916"/>
          </a:xfrm>
        </p:spPr>
        <p:txBody>
          <a:bodyPr rtlCol="0" anchor="ctr">
            <a:normAutofit/>
          </a:bodyPr>
          <a:lstStyle>
            <a:lvl1pPr algn="ctr">
              <a:defRPr sz="4000" spc="3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97462" y="3567953"/>
            <a:ext cx="4997076" cy="610066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 spc="3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16" y="983785"/>
            <a:ext cx="8447439" cy="1074828"/>
          </a:xfrm>
        </p:spPr>
        <p:txBody>
          <a:bodyPr rtlCol="0">
            <a:normAutofit/>
          </a:bodyPr>
          <a:lstStyle>
            <a:lvl1pPr>
              <a:defRPr sz="4000" spc="3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CA2D3DB6-FE4E-4624-B534-1E7AF44153CC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8582161-389A-C649-9A2B-A16F489BB170}"/>
              </a:ext>
            </a:extLst>
          </p:cNvPr>
          <p:cNvSpPr/>
          <p:nvPr userDrawn="1"/>
        </p:nvSpPr>
        <p:spPr>
          <a:xfrm>
            <a:off x="11504428" y="382772"/>
            <a:ext cx="382772" cy="3827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F7AA420-2BBF-AF48-8EF7-EF3CC47451FA}"/>
              </a:ext>
            </a:extLst>
          </p:cNvPr>
          <p:cNvSpPr/>
          <p:nvPr userDrawn="1"/>
        </p:nvSpPr>
        <p:spPr>
          <a:xfrm>
            <a:off x="11504428" y="974442"/>
            <a:ext cx="382772" cy="3827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10EDE653-D0BD-314F-B7B9-FD426A4C487F}"/>
              </a:ext>
            </a:extLst>
          </p:cNvPr>
          <p:cNvSpPr/>
          <p:nvPr userDrawn="1"/>
        </p:nvSpPr>
        <p:spPr>
          <a:xfrm>
            <a:off x="11504428" y="1566113"/>
            <a:ext cx="382772" cy="3827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6C43E8D-A8CD-974D-B3E2-5B4500E55B0A}"/>
              </a:ext>
            </a:extLst>
          </p:cNvPr>
          <p:cNvSpPr/>
          <p:nvPr userDrawn="1"/>
        </p:nvSpPr>
        <p:spPr>
          <a:xfrm>
            <a:off x="11504428" y="2157783"/>
            <a:ext cx="382772" cy="3827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9A540AC-3D9F-5A42-BE59-E7EC044230B4}"/>
              </a:ext>
            </a:extLst>
          </p:cNvPr>
          <p:cNvSpPr/>
          <p:nvPr userDrawn="1"/>
        </p:nvSpPr>
        <p:spPr>
          <a:xfrm>
            <a:off x="11504428" y="2755481"/>
            <a:ext cx="382772" cy="3827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5EFC65C4-60E4-41B7-8B2D-AEB5BD652094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AE70196-45DE-CB4D-A7AC-0610E7A187C3}"/>
              </a:ext>
            </a:extLst>
          </p:cNvPr>
          <p:cNvCxnSpPr/>
          <p:nvPr userDrawn="1"/>
        </p:nvCxnSpPr>
        <p:spPr>
          <a:xfrm flipH="1">
            <a:off x="9211669" y="0"/>
            <a:ext cx="1533832" cy="6091084"/>
          </a:xfrm>
          <a:prstGeom prst="line">
            <a:avLst/>
          </a:prstGeom>
          <a:ln w="952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B329649E-3847-4CC6-A84D-56DE76BD1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3683" y="879635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228600"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4E120DB-DDEC-4DDF-8FB4-5C52F8078B8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3738" y="2705425"/>
            <a:ext cx="10745787" cy="32731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555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764" y="2145265"/>
            <a:ext cx="8348472" cy="2363568"/>
          </a:xfrm>
          <a:noFill/>
        </p:spPr>
        <p:txBody>
          <a:bodyPr rtlCol="0">
            <a:normAutofit/>
          </a:bodyPr>
          <a:lstStyle>
            <a:lvl1pPr algn="ctr">
              <a:defRPr sz="4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4EDA08E1-9785-4E7C-B8BC-0F52033D3DCC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/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0B51AFA9-C4C0-D44A-BE1A-30964CBCFE37}"/>
              </a:ext>
            </a:extLst>
          </p:cNvPr>
          <p:cNvSpPr txBox="1">
            <a:spLocks/>
          </p:cNvSpPr>
          <p:nvPr userDrawn="1"/>
        </p:nvSpPr>
        <p:spPr>
          <a:xfrm>
            <a:off x="970130" y="1879594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ru-RU" sz="16600" noProof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"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2E169998-8E4C-AC45-9496-F3E1D40DD604}"/>
              </a:ext>
            </a:extLst>
          </p:cNvPr>
          <p:cNvSpPr txBox="1">
            <a:spLocks/>
          </p:cNvSpPr>
          <p:nvPr userDrawn="1"/>
        </p:nvSpPr>
        <p:spPr>
          <a:xfrm>
            <a:off x="10408852" y="4443180"/>
            <a:ext cx="1141699" cy="1220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300">
                <a:solidFill>
                  <a:schemeClr val="tx2"/>
                </a:solidFill>
                <a:latin typeface="Tw Cen MT" panose="020B0602020104020603" pitchFamily="34" charset="77"/>
                <a:ea typeface="+mj-ea"/>
                <a:cs typeface="+mj-cs"/>
              </a:defRPr>
            </a:lvl1pPr>
          </a:lstStyle>
          <a:p>
            <a:pPr rtl="0"/>
            <a:r>
              <a:rPr lang="ru-RU" sz="16600" noProof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”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F3F62FE2-8018-8846-A38A-108C9B02D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2738" y="4526051"/>
            <a:ext cx="3727450" cy="515938"/>
          </a:xfrm>
          <a:noFill/>
        </p:spPr>
        <p:txBody>
          <a:bodyPr rtlCol="0">
            <a:noAutofit/>
          </a:bodyPr>
          <a:lstStyle>
            <a:lvl1pPr marL="0" indent="0" algn="r">
              <a:buNone/>
              <a:defRPr sz="2000" spc="14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r">
              <a:buNone/>
              <a:defRPr sz="1800">
                <a:solidFill>
                  <a:schemeClr val="tx2"/>
                </a:solidFill>
                <a:latin typeface="Tw Cen MT" panose="020B0602020104020603" pitchFamily="34" charset="77"/>
              </a:defRPr>
            </a:lvl2pPr>
            <a:lvl3pPr marL="914400" indent="0" algn="r">
              <a:buNone/>
              <a:defRPr sz="1600">
                <a:solidFill>
                  <a:schemeClr val="tx2"/>
                </a:solidFill>
                <a:latin typeface="Tw Cen MT" panose="020B0602020104020603" pitchFamily="34" charset="77"/>
              </a:defRPr>
            </a:lvl3pPr>
            <a:lvl4pPr marL="13716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4pPr>
            <a:lvl5pPr marL="1828800" indent="0" algn="r">
              <a:buNone/>
              <a:defRPr sz="1400">
                <a:solidFill>
                  <a:schemeClr val="tx2"/>
                </a:solidFill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9331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из 4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1B05D56-D404-4D74-9620-7B87D6418ABC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0773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=""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0773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1" name="Рисунок 16">
            <a:extLst>
              <a:ext uri="{FF2B5EF4-FFF2-40B4-BE49-F238E27FC236}">
                <a16:creationId xmlns="" xmlns:a16="http://schemas.microsoft.com/office/drawing/2014/main" id="{6D61AF1F-6298-744E-B9E2-999EED4A1E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38044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22" name="Текст 18">
            <a:extLst>
              <a:ext uri="{FF2B5EF4-FFF2-40B4-BE49-F238E27FC236}">
                <a16:creationId xmlns="" xmlns:a16="http://schemas.microsoft.com/office/drawing/2014/main" id="{B409E4EC-6771-344F-AC49-F0493C4E50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0773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3" name="Текст 18">
            <a:extLst>
              <a:ext uri="{FF2B5EF4-FFF2-40B4-BE49-F238E27FC236}">
                <a16:creationId xmlns="" xmlns:a16="http://schemas.microsoft.com/office/drawing/2014/main" id="{22E21560-0E2C-7E48-882F-77B02B0CE3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00773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0" name="Рисунок 16">
            <a:extLst>
              <a:ext uri="{FF2B5EF4-FFF2-40B4-BE49-F238E27FC236}">
                <a16:creationId xmlns="" xmlns:a16="http://schemas.microsoft.com/office/drawing/2014/main" id="{E38C0995-936E-464D-86FA-9C8847D9C4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710265" y="2405063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31" name="Текст 18">
            <a:extLst>
              <a:ext uri="{FF2B5EF4-FFF2-40B4-BE49-F238E27FC236}">
                <a16:creationId xmlns="" xmlns:a16="http://schemas.microsoft.com/office/drawing/2014/main" id="{00F264F2-A8BF-BF4E-82E5-457A75FF38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994" y="2498043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2" name="Текст 18">
            <a:extLst>
              <a:ext uri="{FF2B5EF4-FFF2-40B4-BE49-F238E27FC236}">
                <a16:creationId xmlns="" xmlns:a16="http://schemas.microsoft.com/office/drawing/2014/main" id="{C969F956-9E58-0C47-8A73-BA93723042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2994" y="2922586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3" name="Рисунок 16">
            <a:extLst>
              <a:ext uri="{FF2B5EF4-FFF2-40B4-BE49-F238E27FC236}">
                <a16:creationId xmlns="" xmlns:a16="http://schemas.microsoft.com/office/drawing/2014/main" id="{3A0B62B7-7680-5D4B-BC6D-4FFA4956151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710265" y="4021592"/>
            <a:ext cx="946150" cy="94456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endParaRPr lang="ru-RU" noProof="0"/>
          </a:p>
        </p:txBody>
      </p:sp>
      <p:sp>
        <p:nvSpPr>
          <p:cNvPr id="34" name="Текст 18">
            <a:extLst>
              <a:ext uri="{FF2B5EF4-FFF2-40B4-BE49-F238E27FC236}">
                <a16:creationId xmlns="" xmlns:a16="http://schemas.microsoft.com/office/drawing/2014/main" id="{6C664169-B5AF-FB46-AA38-C9DDC1EB8F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94" y="4114572"/>
            <a:ext cx="2917826" cy="404812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5" name="Текст 18">
            <a:extLst>
              <a:ext uri="{FF2B5EF4-FFF2-40B4-BE49-F238E27FC236}">
                <a16:creationId xmlns="" xmlns:a16="http://schemas.microsoft.com/office/drawing/2014/main" id="{EB349D7E-9425-EA4B-906F-145652D007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72994" y="4539115"/>
            <a:ext cx="2917826" cy="404812"/>
          </a:xfrm>
        </p:spPr>
        <p:txBody>
          <a:bodyPr rtlCol="0" anchor="t">
            <a:noAutofit/>
          </a:bodyPr>
          <a:lstStyle>
            <a:lvl1pPr marL="0" indent="0">
              <a:buNone/>
              <a:defRPr sz="15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E6971742-A7E0-0D4A-AE6E-496FB9EC1B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978408"/>
            <a:ext cx="8357616" cy="1088136"/>
          </a:xfrm>
        </p:spPr>
        <p:txBody>
          <a:bodyPr rtlCol="0" anchor="ctr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184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 из 8 челове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01F428E6-A8A2-E844-9C02-078ED4D993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0CBE4A78-595F-4550-A2BC-8E94BC1F9D26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27B76286-63A1-AF4F-B23C-363AA8A847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8044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64F5D22F-DDAB-8A40-B9D8-54ACF9C0E0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044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="" xmlns:a16="http://schemas.microsoft.com/office/drawing/2014/main" id="{3970178A-7D91-5F40-B3BD-58988D1D23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044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4" name="Рисунок 16">
            <a:extLst>
              <a:ext uri="{FF2B5EF4-FFF2-40B4-BE49-F238E27FC236}">
                <a16:creationId xmlns="" xmlns:a16="http://schemas.microsoft.com/office/drawing/2014/main" id="{6A88DE59-CC76-784E-91CC-86A873E12BB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19251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5" name="Текст 18">
            <a:extLst>
              <a:ext uri="{FF2B5EF4-FFF2-40B4-BE49-F238E27FC236}">
                <a16:creationId xmlns="" xmlns:a16="http://schemas.microsoft.com/office/drawing/2014/main" id="{EC7436AA-C631-914A-893C-01BFCB5144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9251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6" name="Текст 18">
            <a:extLst>
              <a:ext uri="{FF2B5EF4-FFF2-40B4-BE49-F238E27FC236}">
                <a16:creationId xmlns="" xmlns:a16="http://schemas.microsoft.com/office/drawing/2014/main" id="{7D3267A9-41C6-6D41-B94A-AF3A0B8D3C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9251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7" name="Рисунок 16">
            <a:extLst>
              <a:ext uri="{FF2B5EF4-FFF2-40B4-BE49-F238E27FC236}">
                <a16:creationId xmlns="" xmlns:a16="http://schemas.microsoft.com/office/drawing/2014/main" id="{0CA14719-28D1-1245-82ED-C30AEA3FF5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5955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8" name="Текст 18">
            <a:extLst>
              <a:ext uri="{FF2B5EF4-FFF2-40B4-BE49-F238E27FC236}">
                <a16:creationId xmlns="" xmlns:a16="http://schemas.microsoft.com/office/drawing/2014/main" id="{A0F20BEC-0D1F-424C-A708-3CD1B159CB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5955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="" xmlns:a16="http://schemas.microsoft.com/office/drawing/2014/main" id="{1AF30013-E0ED-7F43-83DA-D58BF2C564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5955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6" name="Рисунок 16">
            <a:extLst>
              <a:ext uri="{FF2B5EF4-FFF2-40B4-BE49-F238E27FC236}">
                <a16:creationId xmlns="" xmlns:a16="http://schemas.microsoft.com/office/drawing/2014/main" id="{6F279F35-215F-8247-9F1E-B98FCFCBDCD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97162" y="2159159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37" name="Текст 18">
            <a:extLst>
              <a:ext uri="{FF2B5EF4-FFF2-40B4-BE49-F238E27FC236}">
                <a16:creationId xmlns="" xmlns:a16="http://schemas.microsoft.com/office/drawing/2014/main" id="{A61B963F-0880-1E47-A659-7FC76D4D9D5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162" y="3105654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8" name="Текст 18">
            <a:extLst>
              <a:ext uri="{FF2B5EF4-FFF2-40B4-BE49-F238E27FC236}">
                <a16:creationId xmlns="" xmlns:a16="http://schemas.microsoft.com/office/drawing/2014/main" id="{50E852F6-B5E8-8B43-801C-1C4F7B19A5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7162" y="3483864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39" name="Рисунок 16">
            <a:extLst>
              <a:ext uri="{FF2B5EF4-FFF2-40B4-BE49-F238E27FC236}">
                <a16:creationId xmlns="" xmlns:a16="http://schemas.microsoft.com/office/drawing/2014/main" id="{4FA256BD-105F-BE40-B47B-B9E1894250B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8044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0" name="Текст 18">
            <a:extLst>
              <a:ext uri="{FF2B5EF4-FFF2-40B4-BE49-F238E27FC236}">
                <a16:creationId xmlns="" xmlns:a16="http://schemas.microsoft.com/office/drawing/2014/main" id="{6A4AC0F6-874C-7C4C-9547-94508CE42D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8044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1" name="Текст 18">
            <a:extLst>
              <a:ext uri="{FF2B5EF4-FFF2-40B4-BE49-F238E27FC236}">
                <a16:creationId xmlns="" xmlns:a16="http://schemas.microsoft.com/office/drawing/2014/main" id="{EA3CCA23-6E76-8F41-9FED-4DB323AEC8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8044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2" name="Рисунок 16">
            <a:extLst>
              <a:ext uri="{FF2B5EF4-FFF2-40B4-BE49-F238E27FC236}">
                <a16:creationId xmlns="" xmlns:a16="http://schemas.microsoft.com/office/drawing/2014/main" id="{C2654D0F-1EF0-C945-B023-1561C866903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719251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3" name="Текст 18">
            <a:extLst>
              <a:ext uri="{FF2B5EF4-FFF2-40B4-BE49-F238E27FC236}">
                <a16:creationId xmlns="" xmlns:a16="http://schemas.microsoft.com/office/drawing/2014/main" id="{117D52FF-094D-6749-8A26-B894CEF6AC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9251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4" name="Текст 18">
            <a:extLst>
              <a:ext uri="{FF2B5EF4-FFF2-40B4-BE49-F238E27FC236}">
                <a16:creationId xmlns="" xmlns:a16="http://schemas.microsoft.com/office/drawing/2014/main" id="{0052C3E7-B5A5-E44C-91BD-16DB655583B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19251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5" name="Рисунок 16">
            <a:extLst>
              <a:ext uri="{FF2B5EF4-FFF2-40B4-BE49-F238E27FC236}">
                <a16:creationId xmlns="" xmlns:a16="http://schemas.microsoft.com/office/drawing/2014/main" id="{D4C618F6-4987-274F-8D08-0934922ACA5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955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6" name="Текст 18">
            <a:extLst>
              <a:ext uri="{FF2B5EF4-FFF2-40B4-BE49-F238E27FC236}">
                <a16:creationId xmlns="" xmlns:a16="http://schemas.microsoft.com/office/drawing/2014/main" id="{04553546-0C16-4843-8655-70FFDC038A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5955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7" name="Текст 18">
            <a:extLst>
              <a:ext uri="{FF2B5EF4-FFF2-40B4-BE49-F238E27FC236}">
                <a16:creationId xmlns="" xmlns:a16="http://schemas.microsoft.com/office/drawing/2014/main" id="{0F174D17-C816-804A-BED4-E43623C466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5955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48" name="Рисунок 16">
            <a:extLst>
              <a:ext uri="{FF2B5EF4-FFF2-40B4-BE49-F238E27FC236}">
                <a16:creationId xmlns="" xmlns:a16="http://schemas.microsoft.com/office/drawing/2014/main" id="{3A5BCDFF-966C-EE4B-B676-0DC4FE521CD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097162" y="4198047"/>
            <a:ext cx="923886" cy="922335"/>
          </a:xfrm>
        </p:spPr>
        <p:txBody>
          <a:bodyPr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9" name="Текст 18">
            <a:extLst>
              <a:ext uri="{FF2B5EF4-FFF2-40B4-BE49-F238E27FC236}">
                <a16:creationId xmlns="" xmlns:a16="http://schemas.microsoft.com/office/drawing/2014/main" id="{3E877DB1-D772-1B4C-8F31-F2C6ACE01CF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97162" y="5144542"/>
            <a:ext cx="2526566" cy="402336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0" name="Текст 18">
            <a:extLst>
              <a:ext uri="{FF2B5EF4-FFF2-40B4-BE49-F238E27FC236}">
                <a16:creationId xmlns="" xmlns:a16="http://schemas.microsoft.com/office/drawing/2014/main" id="{BE7B6561-93FC-9B47-B1F2-95F66BC3A8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7162" y="5522976"/>
            <a:ext cx="2526566" cy="404812"/>
          </a:xfrm>
        </p:spPr>
        <p:txBody>
          <a:bodyPr lIns="0" rtlCol="0" anchor="t">
            <a:noAutofit/>
          </a:bodyPr>
          <a:lstStyle>
            <a:lvl1pPr marL="0" indent="0">
              <a:buNone/>
              <a:defRPr sz="1200" spc="2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>
                <a:latin typeface="Tw Cen MT" panose="020B0602020104020603" pitchFamily="34" charset="77"/>
              </a:defRPr>
            </a:lvl2pPr>
            <a:lvl3pPr marL="914400" indent="0">
              <a:buNone/>
              <a:defRPr>
                <a:latin typeface="Tw Cen MT" panose="020B0602020104020603" pitchFamily="34" charset="77"/>
              </a:defRPr>
            </a:lvl3pPr>
            <a:lvl4pPr marL="1371600" indent="0">
              <a:buNone/>
              <a:defRPr>
                <a:latin typeface="Tw Cen MT" panose="020B0602020104020603" pitchFamily="34" charset="77"/>
              </a:defRPr>
            </a:lvl4pPr>
            <a:lvl5pPr marL="1828800" indent="0">
              <a:buNone/>
              <a:defRPr>
                <a:latin typeface="Tw Cen MT" panose="020B0602020104020603" pitchFamily="34" charset="77"/>
              </a:defRPr>
            </a:lvl5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="" xmlns:a16="http://schemas.microsoft.com/office/drawing/2014/main" id="{373FEBAB-37BE-6B43-AFCA-653DB9B959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017" y="1033272"/>
            <a:ext cx="8357616" cy="969264"/>
          </a:xfrm>
        </p:spPr>
        <p:txBody>
          <a:bodyPr rtlCol="0" anchor="ctr">
            <a:no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2406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3915605-1CA8-4FFA-BBCE-915C86976A5A}" type="datetime1">
              <a:rPr lang="ru-RU" noProof="0" smtClean="0"/>
              <a:t>29.01.2024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54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2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1.jpeg"/><Relationship Id="rId7" Type="http://schemas.openxmlformats.org/officeDocument/2006/relationships/image" Target="../media/image88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mailto:spo2032@mail.ru" TargetMode="Externa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jpeg"/><Relationship Id="rId7" Type="http://schemas.openxmlformats.org/officeDocument/2006/relationships/image" Target="../media/image2.png"/><Relationship Id="rId2" Type="http://schemas.openxmlformats.org/officeDocument/2006/relationships/hyperlink" Target="mailto:spo2032@mail.r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10" Type="http://schemas.openxmlformats.org/officeDocument/2006/relationships/image" Target="../media/image98.jpe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CC8A0D7-181B-4ECD-8471-4581914146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336" r="18634"/>
          <a:stretch/>
        </p:blipFill>
        <p:spPr>
          <a:xfrm>
            <a:off x="3686175" y="0"/>
            <a:ext cx="8505825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73" y="716240"/>
            <a:ext cx="7659486" cy="1198178"/>
          </a:xfrm>
          <a:solidFill>
            <a:srgbClr val="00206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rtlCol="0"/>
          <a:lstStyle/>
          <a:p>
            <a:pPr rtl="0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ГБПОУ Стерлитамакский межотраслевой колледж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07" y="2189560"/>
            <a:ext cx="1833068" cy="208303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4707" y="5068820"/>
            <a:ext cx="4304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ПЕРВЫЙ  ШАГ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  УСПЕШНОЙ КАРЬЕРЕ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33402" y="2189560"/>
            <a:ext cx="21201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2024</a:t>
            </a: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92" y="382977"/>
            <a:ext cx="11153277" cy="69575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44.02.06 Профессиональное обучение 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( ПО ОТРАСЛЯМ)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692" y="1149069"/>
            <a:ext cx="11405937" cy="5496259"/>
          </a:xfrm>
        </p:spPr>
        <p:txBody>
          <a:bodyPr>
            <a:noAutofit/>
          </a:bodyPr>
          <a:lstStyle/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Квалификация – Мастер производственного обучения (Техник)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Рабочие профессии: </a:t>
            </a:r>
            <a:r>
              <a:rPr lang="ru-RU" sz="2000" dirty="0">
                <a:latin typeface="Georgia" panose="02040502050405020303" pitchFamily="18" charset="0"/>
              </a:rPr>
              <a:t>Слесарь по ремонту автомобилей 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Водитель категорий «В» и «С»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Форма обучения: </a:t>
            </a:r>
            <a:r>
              <a:rPr lang="ru-RU" sz="2000" b="1" dirty="0">
                <a:latin typeface="Georgia" panose="02040502050405020303" pitchFamily="18" charset="0"/>
              </a:rPr>
              <a:t>очная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Срок обучения:   </a:t>
            </a:r>
            <a:r>
              <a:rPr lang="ru-RU" sz="2000" b="1" dirty="0">
                <a:latin typeface="Georgia" panose="02040502050405020303" pitchFamily="18" charset="0"/>
              </a:rPr>
              <a:t>11 классов –3 года 10 месяцев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Проходной балл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 3,7</a:t>
            </a:r>
            <a:endParaRPr lang="ru-RU" sz="2000" dirty="0">
              <a:latin typeface="Georgia" panose="02040502050405020303" pitchFamily="18" charset="0"/>
            </a:endParaRPr>
          </a:p>
          <a:p>
            <a:pPr>
              <a:buNone/>
            </a:pPr>
            <a:r>
              <a:rPr lang="ru-RU" sz="2000" b="1" dirty="0">
                <a:latin typeface="Georgia" panose="02040502050405020303" pitchFamily="18" charset="0"/>
              </a:rPr>
              <a:t>После получения специальности вы получите возможность: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работать в различных учебных заведениях мастером или педагогом производственного обучения;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создать собственный образовательный центр, где будете проводить полезные и познавательные тренинги и занятия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иметь стабильную и оплачиваемую работу;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работать и на частном предприятии в должности тренера, </a:t>
            </a:r>
            <a:r>
              <a:rPr lang="ru-RU" sz="2000" dirty="0" err="1">
                <a:latin typeface="Georgia" panose="02040502050405020303" pitchFamily="18" charset="0"/>
              </a:rPr>
              <a:t>коуча</a:t>
            </a:r>
            <a:r>
              <a:rPr lang="ru-RU" sz="2000" dirty="0">
                <a:latin typeface="Georgia" panose="02040502050405020303" pitchFamily="18" charset="0"/>
              </a:rPr>
              <a:t> или менеджера по обучению персонала;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постоянно совершенствовать свои навыки и умения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Специальности ГБПОУ СМК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165" y="5277853"/>
            <a:ext cx="1374836" cy="1435768"/>
          </a:xfrm>
          <a:prstGeom prst="rect">
            <a:avLst/>
          </a:prstGeom>
          <a:noFill/>
        </p:spPr>
      </p:pic>
      <p:pic>
        <p:nvPicPr>
          <p:cNvPr id="12" name="Picture 3" descr="D:\временно\мои док\ЛЕНА\фото для типографии\фото 2021\sles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25240" y="1208275"/>
            <a:ext cx="2233222" cy="1380855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Лена\image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4156" y="1859961"/>
            <a:ext cx="2016645" cy="1514084"/>
          </a:xfrm>
          <a:prstGeom prst="rect">
            <a:avLst/>
          </a:prstGeom>
          <a:noFill/>
        </p:spPr>
      </p:pic>
      <p:pic>
        <p:nvPicPr>
          <p:cNvPr id="13" name="Picture 2" descr="D:\временно\мои док\ЛЕНА\фото для типографии\фото 2021\DSC_89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88634" y="2270768"/>
            <a:ext cx="2218872" cy="1481169"/>
          </a:xfrm>
          <a:prstGeom prst="rect">
            <a:avLst/>
          </a:prstGeom>
          <a:noFill/>
        </p:spPr>
      </p:pic>
      <p:pic>
        <p:nvPicPr>
          <p:cNvPr id="14" name="Picture 4" descr="D:\временно\мои док\агрономия\Брандт. И.Ф\день пахаря фото\20140528_162444.jpg"/>
          <p:cNvPicPr>
            <a:picLocks noChangeAspect="1" noChangeArrowheads="1"/>
          </p:cNvPicPr>
          <p:nvPr/>
        </p:nvPicPr>
        <p:blipFill rotWithShape="1">
          <a:blip r:embed="rId7" cstate="print"/>
          <a:srcRect r="24412" b="10590"/>
          <a:stretch/>
        </p:blipFill>
        <p:spPr bwMode="auto">
          <a:xfrm>
            <a:off x="9929976" y="4115046"/>
            <a:ext cx="1374587" cy="1219451"/>
          </a:xfrm>
          <a:prstGeom prst="rect">
            <a:avLst/>
          </a:prstGeom>
          <a:noFill/>
        </p:spPr>
      </p:pic>
      <p:sp>
        <p:nvSpPr>
          <p:cNvPr id="15" name="Объект 9"/>
          <p:cNvSpPr txBox="1">
            <a:spLocks/>
          </p:cNvSpPr>
          <p:nvPr/>
        </p:nvSpPr>
        <p:spPr>
          <a:xfrm>
            <a:off x="237747" y="382978"/>
            <a:ext cx="11208452" cy="695752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458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92" y="443593"/>
            <a:ext cx="11153277" cy="59218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38.02.01 Экономика и бухгалтерский учет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( ПО ОТРАСЛЯМ)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77835"/>
            <a:ext cx="11594429" cy="45803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     Квалификация </a:t>
            </a:r>
            <a:r>
              <a:rPr lang="ru-RU" sz="2000" dirty="0">
                <a:latin typeface="Georgia" panose="02040502050405020303" pitchFamily="18" charset="0"/>
              </a:rPr>
              <a:t>–Бухгалтер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latin typeface="Georgia" panose="02040502050405020303" pitchFamily="18" charset="0"/>
            </a:endParaRPr>
          </a:p>
          <a:p>
            <a:pPr marL="355600" indent="0"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Рабочая профессия: </a:t>
            </a:r>
            <a:r>
              <a:rPr lang="ru-RU" sz="2000" dirty="0">
                <a:latin typeface="Georgia" panose="02040502050405020303" pitchFamily="18" charset="0"/>
              </a:rPr>
              <a:t>Кассир</a:t>
            </a:r>
          </a:p>
          <a:p>
            <a:pPr marL="355600" indent="0"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Форма обучения:</a:t>
            </a:r>
            <a:r>
              <a:rPr lang="ru-RU" sz="2000" b="1" dirty="0">
                <a:latin typeface="Georgia" panose="02040502050405020303" pitchFamily="18" charset="0"/>
              </a:rPr>
              <a:t> заочная </a:t>
            </a:r>
            <a:endParaRPr lang="ru-RU" sz="2000" dirty="0">
              <a:latin typeface="Georgia" panose="02040502050405020303" pitchFamily="18" charset="0"/>
            </a:endParaRPr>
          </a:p>
          <a:p>
            <a:pPr marL="355600" indent="0">
              <a:spcBef>
                <a:spcPts val="0"/>
              </a:spcBef>
              <a:buNone/>
            </a:pPr>
            <a:endParaRPr lang="ru-RU" sz="2000" b="1" dirty="0">
              <a:latin typeface="Georgia" panose="02040502050405020303" pitchFamily="18" charset="0"/>
            </a:endParaRPr>
          </a:p>
          <a:p>
            <a:pPr marL="355600" indent="0"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Срок обучения: </a:t>
            </a:r>
            <a:r>
              <a:rPr lang="ru-RU" sz="2000" dirty="0">
                <a:latin typeface="Georgia" panose="02040502050405020303" pitchFamily="18" charset="0"/>
              </a:rPr>
              <a:t>на базе</a:t>
            </a:r>
          </a:p>
          <a:p>
            <a:pPr marL="355600" indent="0"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11</a:t>
            </a:r>
            <a:r>
              <a:rPr lang="ru-RU" sz="2000" dirty="0">
                <a:latin typeface="Georgia" panose="02040502050405020303" pitchFamily="18" charset="0"/>
              </a:rPr>
              <a:t> классов –</a:t>
            </a:r>
            <a:r>
              <a:rPr lang="ru-RU" sz="2000" b="1" dirty="0">
                <a:latin typeface="Georgia" panose="02040502050405020303" pitchFamily="18" charset="0"/>
              </a:rPr>
              <a:t>2 года 10 месяцев</a:t>
            </a:r>
          </a:p>
          <a:p>
            <a:pPr marL="355600" indent="0">
              <a:spcBef>
                <a:spcPts val="0"/>
              </a:spcBef>
              <a:buNone/>
            </a:pPr>
            <a:endParaRPr lang="ru-RU" sz="2000" b="1" dirty="0">
              <a:latin typeface="Georgia" panose="02040502050405020303" pitchFamily="18" charset="0"/>
            </a:endParaRPr>
          </a:p>
          <a:p>
            <a:pPr marL="355600" indent="0"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Где можно работать:</a:t>
            </a:r>
          </a:p>
          <a:p>
            <a:pPr marL="35560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В аудиторских и консалтинговых фирмах;</a:t>
            </a:r>
          </a:p>
          <a:p>
            <a:pPr marL="35560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В организациях всех форм собственности</a:t>
            </a:r>
          </a:p>
          <a:p>
            <a:pPr marL="35560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В международных и транспортных корпорациях</a:t>
            </a:r>
          </a:p>
          <a:p>
            <a:pPr marL="35560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В государственных  финансовых, налоговых, таможенных и </a:t>
            </a:r>
            <a:r>
              <a:rPr lang="ru-RU" sz="2000" dirty="0" err="1">
                <a:latin typeface="Georgia" panose="02040502050405020303" pitchFamily="18" charset="0"/>
              </a:rPr>
              <a:t>контрольно</a:t>
            </a:r>
            <a:r>
              <a:rPr lang="ru-RU" sz="2000" dirty="0">
                <a:latin typeface="Georgia" panose="02040502050405020303" pitchFamily="18" charset="0"/>
              </a:rPr>
              <a:t> - ревизионных органах</a:t>
            </a:r>
          </a:p>
          <a:p>
            <a:pPr marL="35560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В банках и страховых компаниях</a:t>
            </a:r>
          </a:p>
          <a:p>
            <a:pPr marL="355600" indent="0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latin typeface="Georgia" panose="02040502050405020303" pitchFamily="18" charset="0"/>
              </a:rPr>
              <a:t>В учебных заведениях, в научно - исследовательских и проектных институтах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Специальности ГБПОУ СМК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165" y="5277853"/>
            <a:ext cx="1374836" cy="1435768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DE1B961-E298-4933-A500-160C539C8A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1"/>
          <a:stretch/>
        </p:blipFill>
        <p:spPr>
          <a:xfrm>
            <a:off x="4920165" y="1379620"/>
            <a:ext cx="2917158" cy="180020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725" y="1139346"/>
            <a:ext cx="2371511" cy="2040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Содержимое 3" descr="C:\Users\serviceW\Desktop\эконом\XZjONCAB8Jc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27" y="2404584"/>
            <a:ext cx="2537940" cy="2044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9"/>
          <p:cNvSpPr txBox="1">
            <a:spLocks/>
          </p:cNvSpPr>
          <p:nvPr/>
        </p:nvSpPr>
        <p:spPr>
          <a:xfrm>
            <a:off x="243434" y="443594"/>
            <a:ext cx="10357131" cy="592187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450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35" y="671638"/>
            <a:ext cx="10476147" cy="26703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15.01.05. Сварщик ручной и частично механизированной  сварки (наплавки)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492" y="1119856"/>
            <a:ext cx="11844365" cy="5496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Программа подготовки квалифицированных рабочих и служащих г. Стерлитамак</a:t>
            </a:r>
          </a:p>
          <a:p>
            <a:pPr mar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Квалификация – </a:t>
            </a:r>
            <a:r>
              <a:rPr lang="ru-RU" sz="2000" dirty="0">
                <a:latin typeface="Georgia" pitchFamily="18" charset="0"/>
              </a:rPr>
              <a:t>Сварщик ручной и дуговой сварки плавящимся покрытым электродом; Сварщик ручной дуговой сварки неплавящимся электродом в защитном газе; Газосварщик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itchFamily="18" charset="0"/>
              </a:rPr>
              <a:t>Форма обучения: </a:t>
            </a:r>
            <a:r>
              <a:rPr lang="ru-RU" sz="2000" b="1" dirty="0">
                <a:latin typeface="Georgia" panose="02040502050405020303" pitchFamily="18" charset="0"/>
              </a:rPr>
              <a:t>очная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Срок обучения:   </a:t>
            </a:r>
            <a:r>
              <a:rPr lang="ru-RU" sz="2000" b="1" dirty="0">
                <a:latin typeface="Georgia" panose="02040502050405020303" pitchFamily="18" charset="0"/>
              </a:rPr>
              <a:t>На базе 9 </a:t>
            </a:r>
            <a:r>
              <a:rPr lang="ru-RU" sz="2000" b="1" dirty="0" err="1">
                <a:latin typeface="Georgia" panose="02040502050405020303" pitchFamily="18" charset="0"/>
              </a:rPr>
              <a:t>кл</a:t>
            </a:r>
            <a:r>
              <a:rPr lang="ru-RU" sz="2000" b="1" dirty="0">
                <a:latin typeface="Georgia" panose="02040502050405020303" pitchFamily="18" charset="0"/>
              </a:rPr>
              <a:t>. – </a:t>
            </a:r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1 год 10 мес.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После получения специальности вы получите возможность: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Практически во всех отраслях промышленности необходимы сварочные 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работы, например,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машиностроении, кораблестроении, 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сельском хозяйстве, нефтеперерабатывающей промышленности.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anose="02040502050405020303" pitchFamily="18" charset="0"/>
              </a:rPr>
              <a:t>стройплощадки;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anose="02040502050405020303" pitchFamily="18" charset="0"/>
              </a:rPr>
              <a:t>автомастерские;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anose="02040502050405020303" pitchFamily="18" charset="0"/>
              </a:rPr>
              <a:t>промышленные заводы, фабрики;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anose="02040502050405020303" pitchFamily="18" charset="0"/>
              </a:rPr>
              <a:t>организации по обеспечению средств коммуникации.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Профессии ГБПОУ СМК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593" y="5591595"/>
            <a:ext cx="1074408" cy="1122025"/>
          </a:xfrm>
          <a:prstGeom prst="rect">
            <a:avLst/>
          </a:prstGeom>
          <a:noFill/>
        </p:spPr>
      </p:pic>
      <p:sp>
        <p:nvSpPr>
          <p:cNvPr id="15" name="Объект 9"/>
          <p:cNvSpPr txBox="1">
            <a:spLocks/>
          </p:cNvSpPr>
          <p:nvPr/>
        </p:nvSpPr>
        <p:spPr>
          <a:xfrm>
            <a:off x="243434" y="137565"/>
            <a:ext cx="11288223" cy="907711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074" name="Picture 2" descr="https://lnrsgk.ru/wp-content/uploads/2022/05/dsc00357-scaled-1-2048x13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08" y="2281953"/>
            <a:ext cx="2511350" cy="167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erchtt.profiedu.ru/upload/proedukerchtt_new/images/big/74/9d/749d92df5435c9d7cc1f5bd0472cbb7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665" y="4339039"/>
            <a:ext cx="1600930" cy="203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kerchtt.profiedu.ru/upload/proedukerchtt_new/images/big/0e/d5/0ed5b0ddc1be53501ec9f8a18c7c8af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307" y="4031584"/>
            <a:ext cx="1946379" cy="142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81E97DD8-B4A7-44F4-9058-1DD60B7553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08" y="5047233"/>
            <a:ext cx="998456" cy="13312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121A73B-E81E-46FF-9E18-31B55A2F51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260" y="4025200"/>
            <a:ext cx="915511" cy="1220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3C764E03-D357-479E-A3C0-53A04226F8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232" y="5047233"/>
            <a:ext cx="998455" cy="133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35" y="307497"/>
            <a:ext cx="11740869" cy="60690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23.01.06.МАШИНИСТ ДОРОЖНЫХ И СТРОИТЕЛЬНЫХ МАШИН (бульдозерист)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492" y="1119856"/>
            <a:ext cx="10080301" cy="5496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Квалификация – </a:t>
            </a:r>
            <a:r>
              <a:rPr lang="ru-RU" sz="2000" dirty="0">
                <a:latin typeface="Georgia" pitchFamily="18" charset="0"/>
              </a:rPr>
              <a:t>Машинист дорожных и строительных машин</a:t>
            </a:r>
          </a:p>
          <a:p>
            <a:pPr marL="0" indent="0">
              <a:buNone/>
            </a:pPr>
            <a:r>
              <a:rPr lang="ru-RU" sz="2000" b="1" dirty="0">
                <a:latin typeface="Georgia" pitchFamily="18" charset="0"/>
              </a:rPr>
              <a:t>Рабочая профессия: </a:t>
            </a:r>
            <a:r>
              <a:rPr lang="ru-RU" sz="2000" dirty="0">
                <a:latin typeface="Georgia" pitchFamily="18" charset="0"/>
              </a:rPr>
              <a:t>Тракторист ( категории В,С,D, E, F)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Форма обучения: </a:t>
            </a:r>
            <a:r>
              <a:rPr lang="ru-RU" sz="2000" dirty="0">
                <a:latin typeface="Georgia" panose="02040502050405020303" pitchFamily="18" charset="0"/>
              </a:rPr>
              <a:t>очная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Срок обучения:   </a:t>
            </a:r>
            <a:r>
              <a:rPr lang="ru-RU" sz="2000" b="1" dirty="0">
                <a:latin typeface="Georgia" panose="02040502050405020303" pitchFamily="18" charset="0"/>
              </a:rPr>
              <a:t>На базе 9 </a:t>
            </a:r>
            <a:r>
              <a:rPr lang="ru-RU" sz="2000" b="1" dirty="0" err="1">
                <a:latin typeface="Georgia" panose="02040502050405020303" pitchFamily="18" charset="0"/>
              </a:rPr>
              <a:t>кл</a:t>
            </a:r>
            <a:r>
              <a:rPr lang="ru-RU" sz="2000" b="1" dirty="0">
                <a:latin typeface="Georgia" panose="02040502050405020303" pitchFamily="18" charset="0"/>
              </a:rPr>
              <a:t>. – </a:t>
            </a:r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1 год 10 мес.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Проходной балл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 3,6</a:t>
            </a:r>
            <a:endParaRPr lang="ru-RU" sz="2000" b="1" dirty="0">
              <a:latin typeface="Arial Black" pitchFamily="34" charset="0"/>
              <a:cs typeface="Times New Roman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После получения специальности вы получите возможность: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-   Выполнять земляные и дорожные работы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Осуществлять управление дорожными и строительными машинами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Осуществлять монтаж и демонтаж рабочего оборудования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Машинисты строительных и дорожных машин могут работать в любой отрасли 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промышленности, где необходима дорожная техника: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горнодобывающие предприятия,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Дорожно-ремонтные строительства,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Карьеры,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ru-RU" sz="1800" dirty="0">
                <a:latin typeface="Georgia" pitchFamily="18" charset="0"/>
                <a:cs typeface="Times New Roman" pitchFamily="18" charset="0"/>
              </a:rPr>
              <a:t>Автосервисы</a:t>
            </a:r>
            <a:endParaRPr lang="ru-RU" sz="2000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65" y="5277853"/>
            <a:ext cx="1374836" cy="1435768"/>
          </a:xfrm>
          <a:prstGeom prst="rect">
            <a:avLst/>
          </a:prstGeom>
          <a:noFill/>
        </p:spPr>
      </p:pic>
      <p:sp>
        <p:nvSpPr>
          <p:cNvPr id="15" name="Объект 9"/>
          <p:cNvSpPr txBox="1">
            <a:spLocks/>
          </p:cNvSpPr>
          <p:nvPr/>
        </p:nvSpPr>
        <p:spPr>
          <a:xfrm>
            <a:off x="243435" y="137565"/>
            <a:ext cx="11441464" cy="938676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6" name="Picture 2" descr="https://sun9-44.userapi.com/impg/cYoqtFyIqZJRgpcArWtc550crXnpMgMvdAsp0w/L7m251mBg40.jpg?size=1024x683&amp;quality=95&amp;sign=4695b6e7811aade3975f876ead3c37f4&amp;c_uniq_tag=xG4pNIAs-gxrsX_OMttNsjb43ssNXUQ0Uov782cDio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230" y="1197621"/>
            <a:ext cx="2632669" cy="17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ylists.ru/images/2019/03/21/1250/mashinist-buldozera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54" y="4885390"/>
            <a:ext cx="2067176" cy="13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hareslide.ru/img/thumbs/69826fdc8c8cb0e162e4945c796edc6d-800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7"/>
          <a:stretch/>
        </p:blipFill>
        <p:spPr bwMode="auto">
          <a:xfrm>
            <a:off x="9052230" y="3013269"/>
            <a:ext cx="2641822" cy="17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Профессии ГБПОУ СМК</a:t>
            </a:r>
          </a:p>
        </p:txBody>
      </p:sp>
    </p:spTree>
    <p:extLst>
      <p:ext uri="{BB962C8B-B14F-4D97-AF65-F5344CB8AC3E}">
        <p14:creationId xmlns:p14="http://schemas.microsoft.com/office/powerpoint/2010/main" val="290915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35" y="229182"/>
            <a:ext cx="11740869" cy="7392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35.01.27. Мастер сельскохозяйственного производства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492" y="1119856"/>
            <a:ext cx="11405937" cy="5496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Квалификация – </a:t>
            </a:r>
            <a:r>
              <a:rPr lang="ru-RU" sz="2000" dirty="0">
                <a:latin typeface="Georgia" pitchFamily="18" charset="0"/>
              </a:rPr>
              <a:t>Мастер сельскохозяйственного производства</a:t>
            </a:r>
          </a:p>
          <a:p>
            <a:pPr marL="0" indent="0">
              <a:buNone/>
            </a:pPr>
            <a:r>
              <a:rPr lang="ru-RU" sz="2000" b="1" dirty="0">
                <a:latin typeface="Georgia" pitchFamily="18" charset="0"/>
              </a:rPr>
              <a:t>Рабочая профессия: </a:t>
            </a:r>
            <a:r>
              <a:rPr lang="ru-RU" sz="2000" dirty="0">
                <a:latin typeface="Georgia" pitchFamily="18" charset="0"/>
              </a:rPr>
              <a:t>Тракторист ( категории В,С,D, E, F)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Форма обучения: </a:t>
            </a:r>
            <a:r>
              <a:rPr lang="ru-RU" sz="2000" dirty="0">
                <a:latin typeface="Georgia" panose="02040502050405020303" pitchFamily="18" charset="0"/>
              </a:rPr>
              <a:t>очная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Срок обучения:   </a:t>
            </a:r>
            <a:r>
              <a:rPr lang="ru-RU" sz="2000" b="1" dirty="0">
                <a:latin typeface="Georgia" panose="02040502050405020303" pitchFamily="18" charset="0"/>
              </a:rPr>
              <a:t>На базе 9 </a:t>
            </a:r>
            <a:r>
              <a:rPr lang="ru-RU" sz="2000" b="1" dirty="0" err="1">
                <a:latin typeface="Georgia" panose="02040502050405020303" pitchFamily="18" charset="0"/>
              </a:rPr>
              <a:t>кл</a:t>
            </a:r>
            <a:r>
              <a:rPr lang="ru-RU" sz="2000" b="1" dirty="0">
                <a:latin typeface="Georgia" panose="02040502050405020303" pitchFamily="18" charset="0"/>
              </a:rPr>
              <a:t>. – </a:t>
            </a:r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1 год 10 мес.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Проходной балл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 3,6</a:t>
            </a:r>
            <a:endParaRPr lang="ru-RU" sz="2000" b="1" dirty="0">
              <a:latin typeface="Arial Black" pitchFamily="34" charset="0"/>
              <a:cs typeface="Times New Roman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После получения специальности вы получите возможность: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Выполнение работ по возделыванию и уборке сельскохозяйственных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культур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Работа на тракторах основных марок и сельскохозяйственных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машин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Выявление и устранение неисправности в работе тракторов и сельскохозяйственных машин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Проведение текущего ремонта и участвует во всех видах ремонта обслуживаемых тракторов  и сельскохозяйственных машин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745" y="5438239"/>
            <a:ext cx="1221256" cy="1275381"/>
          </a:xfrm>
          <a:prstGeom prst="rect">
            <a:avLst/>
          </a:prstGeom>
          <a:noFill/>
        </p:spPr>
      </p:pic>
      <p:sp>
        <p:nvSpPr>
          <p:cNvPr id="15" name="Объект 9"/>
          <p:cNvSpPr txBox="1">
            <a:spLocks/>
          </p:cNvSpPr>
          <p:nvPr/>
        </p:nvSpPr>
        <p:spPr>
          <a:xfrm>
            <a:off x="243435" y="202301"/>
            <a:ext cx="10866930" cy="793019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 descr="https://avatars.mds.yandex.net/i?id=4af9c4510f7a2bf1a62e75aea31e13f7-5234946-images-thumbs&amp;n=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/>
          <a:stretch/>
        </p:blipFill>
        <p:spPr bwMode="auto">
          <a:xfrm>
            <a:off x="7743308" y="1123443"/>
            <a:ext cx="2363644" cy="1587387"/>
          </a:xfrm>
          <a:prstGeom prst="flowChartInputOutpu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https://csri.ru/800/600/http/img-fotki.yandex.ru/get/53/51604349.af/0_75a50_2fde8e07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284" y="1123444"/>
            <a:ext cx="2196922" cy="15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r1.nubex.ru/s11322-3fd/d3b2c8164e_960x500__f8447_2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406" y="3020260"/>
            <a:ext cx="2979341" cy="15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Профессии ГБПОУ СМК</a:t>
            </a:r>
          </a:p>
        </p:txBody>
      </p:sp>
    </p:spTree>
    <p:extLst>
      <p:ext uri="{BB962C8B-B14F-4D97-AF65-F5344CB8AC3E}">
        <p14:creationId xmlns:p14="http://schemas.microsoft.com/office/powerpoint/2010/main" val="1765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35" y="229182"/>
            <a:ext cx="11740869" cy="73925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35.01.15. Мастер по ремонту и обслуживанию электрооборудования </a:t>
            </a:r>
            <a:b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в сельском хозяйстве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492" y="1119856"/>
            <a:ext cx="11405937" cy="5496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Филиал с. Петровское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Квалификация – </a:t>
            </a:r>
            <a:r>
              <a:rPr lang="ru-RU" sz="2000" dirty="0">
                <a:latin typeface="Georgia" pitchFamily="18" charset="0"/>
              </a:rPr>
              <a:t>Мастер. Электромонтер </a:t>
            </a:r>
          </a:p>
          <a:p>
            <a:pPr mar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Форма обучения: </a:t>
            </a:r>
            <a:r>
              <a:rPr lang="ru-RU" sz="2000" dirty="0">
                <a:latin typeface="Georgia" panose="02040502050405020303" pitchFamily="18" charset="0"/>
              </a:rPr>
              <a:t>очная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Срок обучения:   </a:t>
            </a:r>
            <a:r>
              <a:rPr lang="ru-RU" sz="2000" b="1" dirty="0">
                <a:latin typeface="Georgia" panose="02040502050405020303" pitchFamily="18" charset="0"/>
              </a:rPr>
              <a:t>На базе 9 </a:t>
            </a:r>
            <a:r>
              <a:rPr lang="ru-RU" sz="2000" b="1" dirty="0" err="1">
                <a:latin typeface="Georgia" panose="02040502050405020303" pitchFamily="18" charset="0"/>
              </a:rPr>
              <a:t>кл</a:t>
            </a:r>
            <a:r>
              <a:rPr lang="ru-RU" sz="2000" b="1" dirty="0">
                <a:latin typeface="Georgia" panose="02040502050405020303" pitchFamily="18" charset="0"/>
              </a:rPr>
              <a:t>. – </a:t>
            </a:r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1 год 10 мес.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Проходной балл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 3,6</a:t>
            </a:r>
            <a:endParaRPr lang="ru-RU" sz="2000" b="1" dirty="0">
              <a:latin typeface="Arial Black" pitchFamily="34" charset="0"/>
              <a:cs typeface="Times New Roman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После получения специальности вы получите возможность: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Электромонтер работает в сфере услуг по монтажу и ремонту электрических систем приборов и оборудования и следит за их работоспособностью: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на электроподстанциях;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на производственных предприятиях;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жилищно-коммунальных службах;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любых крупных организациях.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>
              <a:latin typeface="Arial Black" pitchFamily="34" charset="0"/>
              <a:cs typeface="Times New Roman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165" y="5277853"/>
            <a:ext cx="1374836" cy="1435768"/>
          </a:xfrm>
          <a:prstGeom prst="rect">
            <a:avLst/>
          </a:prstGeom>
          <a:noFill/>
        </p:spPr>
      </p:pic>
      <p:sp>
        <p:nvSpPr>
          <p:cNvPr id="15" name="Объект 9"/>
          <p:cNvSpPr txBox="1">
            <a:spLocks/>
          </p:cNvSpPr>
          <p:nvPr/>
        </p:nvSpPr>
        <p:spPr>
          <a:xfrm>
            <a:off x="243434" y="202301"/>
            <a:ext cx="11579029" cy="793019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050" name="Picture 2" descr="https://t-sigma.ru/wp-content/uploads/2023/04/7-1980x131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03" y="1124794"/>
            <a:ext cx="2552857" cy="169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http://xn--80aidfhbfgeueeh7bsu4a.xn--p1ai/images/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://xn--80aidfhbfgeueeh7bsu4a.xn--p1ai/images/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encom74.ru/wp-content/uploads/d/4/7/d47be1094bbb8f49163fb4daa89e31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646" y="3784368"/>
            <a:ext cx="3733713" cy="14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vatars.mds.yandex.net/get-altay/753950/2a00000164f2f5b7900b0c739f54e886bdb0/XX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644" y="1124794"/>
            <a:ext cx="2621819" cy="19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Профессии ГБПОУ СМК</a:t>
            </a:r>
          </a:p>
        </p:txBody>
      </p:sp>
    </p:spTree>
    <p:extLst>
      <p:ext uri="{BB962C8B-B14F-4D97-AF65-F5344CB8AC3E}">
        <p14:creationId xmlns:p14="http://schemas.microsoft.com/office/powerpoint/2010/main" val="2170895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35" y="229182"/>
            <a:ext cx="11740869" cy="7392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35.01.27. Мастер сельскохозяйственного производства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492" y="1119856"/>
            <a:ext cx="11405937" cy="54962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Филиал с. Стерлибашево</a:t>
            </a:r>
          </a:p>
          <a:p>
            <a:pPr marL="0" indent="0">
              <a:buNone/>
            </a:pPr>
            <a:r>
              <a:rPr lang="ru-RU" sz="2000" b="1" dirty="0">
                <a:latin typeface="Georgia" panose="02040502050405020303" pitchFamily="18" charset="0"/>
              </a:rPr>
              <a:t>Квалификация – </a:t>
            </a:r>
            <a:r>
              <a:rPr lang="ru-RU" sz="2000" dirty="0">
                <a:latin typeface="Georgia" pitchFamily="18" charset="0"/>
              </a:rPr>
              <a:t>Мастер сельскохозяйственного производства</a:t>
            </a:r>
          </a:p>
          <a:p>
            <a:pPr marL="0" indent="0">
              <a:buNone/>
            </a:pPr>
            <a:r>
              <a:rPr lang="ru-RU" sz="2000" b="1" dirty="0">
                <a:latin typeface="Georgia" pitchFamily="18" charset="0"/>
              </a:rPr>
              <a:t>Рабочая профессия: </a:t>
            </a:r>
            <a:r>
              <a:rPr lang="ru-RU" sz="2000" dirty="0">
                <a:latin typeface="Georgia" pitchFamily="18" charset="0"/>
              </a:rPr>
              <a:t>Тракторист ( категории В,С,D, E, F)</a:t>
            </a:r>
            <a:r>
              <a:rPr lang="ru-RU" sz="2000" dirty="0"/>
              <a:t> </a:t>
            </a:r>
          </a:p>
          <a:p>
            <a:pPr marL="0" indent="0">
              <a:buNone/>
            </a:pPr>
            <a:r>
              <a:rPr lang="ru-RU" sz="2000" dirty="0">
                <a:latin typeface="Georgia" pitchFamily="18" charset="0"/>
              </a:rPr>
              <a:t>Водитель автомобиля (категории С)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Форма обучения: </a:t>
            </a:r>
            <a:r>
              <a:rPr lang="ru-RU" sz="2000" dirty="0">
                <a:latin typeface="Georgia" panose="02040502050405020303" pitchFamily="18" charset="0"/>
              </a:rPr>
              <a:t>очная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Georgia" panose="02040502050405020303" pitchFamily="18" charset="0"/>
              </a:rPr>
              <a:t>Срок обучения:   </a:t>
            </a:r>
            <a:r>
              <a:rPr lang="ru-RU" sz="2000" b="1" dirty="0">
                <a:latin typeface="Georgia" panose="02040502050405020303" pitchFamily="18" charset="0"/>
              </a:rPr>
              <a:t>На базе 9 </a:t>
            </a:r>
            <a:r>
              <a:rPr lang="ru-RU" sz="2000" b="1" dirty="0" err="1">
                <a:latin typeface="Georgia" panose="02040502050405020303" pitchFamily="18" charset="0"/>
              </a:rPr>
              <a:t>кл</a:t>
            </a:r>
            <a:r>
              <a:rPr lang="ru-RU" sz="2000" b="1" dirty="0">
                <a:latin typeface="Georgia" panose="02040502050405020303" pitchFamily="18" charset="0"/>
              </a:rPr>
              <a:t>. – </a:t>
            </a:r>
            <a:r>
              <a:rPr lang="ru-RU" sz="2000" b="1" dirty="0">
                <a:latin typeface="Arial Black" pitchFamily="34" charset="0"/>
                <a:cs typeface="Times New Roman" pitchFamily="18" charset="0"/>
              </a:rPr>
              <a:t>1 год 10 мес.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Проходной балл </a:t>
            </a: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– 3,6</a:t>
            </a:r>
            <a:endParaRPr lang="ru-RU" sz="2000" b="1" dirty="0">
              <a:latin typeface="Arial Black" pitchFamily="34" charset="0"/>
              <a:cs typeface="Times New Roman" pitchFamily="18" charset="0"/>
            </a:endParaRP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Georgia" panose="02040502050405020303" pitchFamily="18" charset="0"/>
              </a:rPr>
              <a:t>После получения специальности вы получите возможность: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Выполнение работ по возделыванию и уборке сельскохозяйственных культур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Работа на тракторах основных марок и сельскохозяйственных машин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Выявление и устранение неисправности в работе тракторов и сельскохозяйственных машин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sz="2000" dirty="0">
                <a:latin typeface="Georgia" pitchFamily="18" charset="0"/>
                <a:cs typeface="Times New Roman" pitchFamily="18" charset="0"/>
              </a:rPr>
              <a:t>Проведение текущего ремонта и участвует во всех видах ремонта обслуживаемых тракторов  и сельскохозяйственных машин</a:t>
            </a:r>
          </a:p>
          <a:p>
            <a:pPr marL="273050" indent="-27305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535" y="5507991"/>
            <a:ext cx="1154465" cy="1205630"/>
          </a:xfrm>
          <a:prstGeom prst="rect">
            <a:avLst/>
          </a:prstGeom>
          <a:noFill/>
        </p:spPr>
      </p:pic>
      <p:sp>
        <p:nvSpPr>
          <p:cNvPr id="15" name="Объект 9"/>
          <p:cNvSpPr txBox="1">
            <a:spLocks/>
          </p:cNvSpPr>
          <p:nvPr/>
        </p:nvSpPr>
        <p:spPr>
          <a:xfrm>
            <a:off x="243435" y="202301"/>
            <a:ext cx="10866930" cy="793019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8" name="Рисунок 7" descr="https://avatars.mds.yandex.net/i?id=4af9c4510f7a2bf1a62e75aea31e13f7-5234946-images-thumbs&amp;n=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/>
          <a:stretch/>
        </p:blipFill>
        <p:spPr bwMode="auto">
          <a:xfrm>
            <a:off x="7824996" y="1310233"/>
            <a:ext cx="2151365" cy="1432966"/>
          </a:xfrm>
          <a:prstGeom prst="flowChartInputOutput">
            <a:avLst/>
          </a:prstGeom>
          <a:noFill/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4" descr="https://r1.nubex.ru/s11322-3fd/d3b2c8164e_960x500__f8447_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870" y="2808896"/>
            <a:ext cx="2328665" cy="121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Пользователь\Desktop\ПРИЕМ 2021\проф.22-23\ПРОФориентация 2020\на сайт январь\bortmehanik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99" y="1310233"/>
            <a:ext cx="2006826" cy="14329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 dirty="0"/>
              <a:t>Профессии ГБПОУ СМК</a:t>
            </a:r>
          </a:p>
        </p:txBody>
      </p:sp>
    </p:spTree>
    <p:extLst>
      <p:ext uri="{BB962C8B-B14F-4D97-AF65-F5344CB8AC3E}">
        <p14:creationId xmlns:p14="http://schemas.microsoft.com/office/powerpoint/2010/main" val="1815898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r="13314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2156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82639" y="4088828"/>
            <a:ext cx="6899564" cy="233572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A75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/>
            </a:r>
            <a:br>
              <a:rPr lang="ru-RU" dirty="0">
                <a:solidFill>
                  <a:srgbClr val="A75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4400" u="sng" dirty="0">
                <a:solidFill>
                  <a:srgbClr val="A75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Внеурочная деятельность</a:t>
            </a:r>
            <a:r>
              <a:rPr lang="ru-RU" dirty="0">
                <a:solidFill>
                  <a:srgbClr val="A75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Организация занятости и досуга студентов</a:t>
            </a:r>
            <a:endParaRPr lang="ru-RU" dirty="0">
              <a:solidFill>
                <a:srgbClr val="A758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48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4">
            <a:extLst>
              <a:ext uri="{FF2B5EF4-FFF2-40B4-BE49-F238E27FC236}">
                <a16:creationId xmlns="" xmlns:a16="http://schemas.microsoft.com/office/drawing/2014/main" id="{9917AEF4-6F0B-499D-9CF2-19C48E0AC1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505"/>
            <a:ext cx="6593305" cy="6513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6705600" y="2181285"/>
            <a:ext cx="5358063" cy="4524315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Участие в волонтерском движении, направленном на воспитание у детей здорового образа жизни</a:t>
            </a:r>
          </a:p>
          <a:p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Республиканские конкурсы творческих работ студентов</a:t>
            </a:r>
          </a:p>
          <a:p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Олимпиады по общеобразовательным дисциплинам</a:t>
            </a:r>
          </a:p>
          <a:p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Республиканские конкурсы учебно-методических разработок</a:t>
            </a:r>
          </a:p>
          <a:p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Проведение недель образовательных дисциплин и открытых уроков</a:t>
            </a:r>
          </a:p>
          <a:p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Республиканские военно-спортивные спартакиады, соревнования по пулевой стрельбе, </a:t>
            </a:r>
            <a:r>
              <a:rPr lang="ru-RU" dirty="0" err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лазертагу</a:t>
            </a:r>
            <a:endParaRPr lang="ru-RU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- Соревнования по гиревому спорту, шахматам, баскетболу, легкой атлетике, волейболу</a:t>
            </a:r>
            <a:endParaRPr lang="ru-RU" b="0" i="0" dirty="0">
              <a:solidFill>
                <a:srgbClr val="3333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6136" y="173534"/>
            <a:ext cx="1007527" cy="115739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803414" y="546102"/>
            <a:ext cx="54191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Обучающаяся молодежь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ведет здоровый образ </a:t>
            </a:r>
          </a:p>
          <a:p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жизни и участвует в различных мероприятиях:</a:t>
            </a:r>
          </a:p>
        </p:txBody>
      </p:sp>
    </p:spTree>
    <p:extLst>
      <p:ext uri="{BB962C8B-B14F-4D97-AF65-F5344CB8AC3E}">
        <p14:creationId xmlns:p14="http://schemas.microsoft.com/office/powerpoint/2010/main" val="780577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10" descr="https://sun9-47.userapi.com/impg/2SQ1Q0SLaxI9EzItBnVMQkz4kBFwtuZnSExZOA/lpaflO8YBH8.jpg?size=807x605&amp;quality=95&amp;sign=e3e6c651764bb92052bd5e39e98a3b1f&amp;c_uniq_tag=iAZH2xRipKP275Q4kwC6xeOkAIgBdCNcf7yW6WAsKUY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4"/>
          <a:stretch/>
        </p:blipFill>
        <p:spPr bwMode="auto">
          <a:xfrm>
            <a:off x="3708533" y="2522217"/>
            <a:ext cx="5124452" cy="22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sun9-23.userapi.com/impg/3GUDfzex9MDUtnwAfDWzSrooafFw6MKp-f9M3Q/J06HBr-nl0Y.jpg?size=2560x1927&amp;quality=95&amp;sign=052fb2c712a99a4d98e78c61caa3a5dd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0128" y="4759874"/>
            <a:ext cx="2803576" cy="211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un9-51.userapi.com/impg/hGHDlTEH9k-fv1G-bNJehtvUSU5XM3pTRY1NvQ/Ecs_T_dJMIE.jpg?size=2560x1920&amp;quality=95&amp;sign=78bde96da821e65170c23ebfadd44d2b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8" r="6446"/>
          <a:stretch/>
        </p:blipFill>
        <p:spPr bwMode="auto">
          <a:xfrm>
            <a:off x="8069757" y="2468893"/>
            <a:ext cx="4122243" cy="219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 b="8955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3" r="13863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63819" y="548680"/>
            <a:ext cx="7392821" cy="1783080"/>
          </a:xfrm>
        </p:spPr>
        <p:txBody>
          <a:bodyPr/>
          <a:lstStyle/>
          <a:p>
            <a:r>
              <a:rPr lang="ru-RU" sz="4800" dirty="0">
                <a:solidFill>
                  <a:srgbClr val="A75809"/>
                </a:solidFill>
                <a:latin typeface="Georgia" panose="02040502050405020303" pitchFamily="18" charset="0"/>
              </a:rPr>
              <a:t>Волонтерский отряд «Крылья надежды»</a:t>
            </a:r>
            <a:endParaRPr lang="ru-RU" sz="4800" dirty="0">
              <a:solidFill>
                <a:srgbClr val="A7580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ru-RU" noProof="0" smtClean="0"/>
              <a:pPr rtl="0"/>
              <a:t>19</a:t>
            </a:fld>
            <a:endParaRPr lang="ru-RU" noProof="0"/>
          </a:p>
        </p:txBody>
      </p:sp>
      <p:pic>
        <p:nvPicPr>
          <p:cNvPr id="16386" name="Picture 2" descr="C:\Users\Atomnyi_Boom\Downloads\Yj7IVFx-Ke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765" y="3669453"/>
            <a:ext cx="2400267" cy="31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67.userapi.com/impg/k7wjV2C3Fm2jy3SjzFfXUattO-BKHe-XkWwLSg/pYUjnvoiKPA.jpg?size=2560x1920&amp;quality=95&amp;sign=9455032c4806273625ea38d523c527bd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569" y="4101075"/>
            <a:ext cx="3651431" cy="273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131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622" y="1978438"/>
            <a:ext cx="6304549" cy="4560474"/>
          </a:xfrm>
        </p:spPr>
        <p:txBody>
          <a:bodyPr rtlCol="0">
            <a:noAutofit/>
          </a:bodyPr>
          <a:lstStyle/>
          <a:p>
            <a:pPr indent="432000">
              <a:lnSpc>
                <a:spcPct val="120000"/>
              </a:lnSpc>
              <a:spcBef>
                <a:spcPts val="0"/>
              </a:spcBef>
            </a:pPr>
            <a:r>
              <a:rPr lang="ru-RU" sz="2400" u="sng" dirty="0">
                <a:latin typeface="Georgia" panose="02040502050405020303" pitchFamily="18" charset="0"/>
              </a:rPr>
              <a:t>Основан </a:t>
            </a:r>
            <a:r>
              <a:rPr lang="en-US" sz="2400" b="1" u="sng" dirty="0">
                <a:latin typeface="Georgia" panose="02040502050405020303" pitchFamily="18" charset="0"/>
              </a:rPr>
              <a:t>6 </a:t>
            </a:r>
            <a:r>
              <a:rPr lang="ru-RU" sz="2400" b="1" u="sng" dirty="0">
                <a:latin typeface="Georgia" panose="02040502050405020303" pitchFamily="18" charset="0"/>
              </a:rPr>
              <a:t>октября 1921 года</a:t>
            </a:r>
            <a:endParaRPr lang="en-US" sz="2400" b="1" u="sng" dirty="0">
              <a:latin typeface="Georgia" panose="02040502050405020303" pitchFamily="18" charset="0"/>
            </a:endParaRPr>
          </a:p>
          <a:p>
            <a:pPr indent="432000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latin typeface="Georgia" panose="02040502050405020303" pitchFamily="18" charset="0"/>
              </a:rPr>
              <a:t>Из его стен было выпущено более 55.000 специалистов среднего звена.</a:t>
            </a:r>
          </a:p>
          <a:p>
            <a:pPr indent="432000">
              <a:lnSpc>
                <a:spcPct val="120000"/>
              </a:lnSpc>
              <a:spcBef>
                <a:spcPts val="0"/>
              </a:spcBef>
            </a:pPr>
            <a:r>
              <a:rPr lang="ru-RU" sz="2400" dirty="0">
                <a:latin typeface="Georgia" panose="02040502050405020303" pitchFamily="18" charset="0"/>
              </a:rPr>
              <a:t>ГБПОУ СМК – это место где ты можешь получить базовую программу среднего профессионального образования для дальнейшего трудоустройства.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00386A5-8AD2-1C49-821C-F0DB60EA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7" name="Заголовок 50">
            <a:extLst>
              <a:ext uri="{FF2B5EF4-FFF2-40B4-BE49-F238E27FC236}">
                <a16:creationId xmlns="" xmlns:a16="http://schemas.microsoft.com/office/drawing/2014/main" id="{92016388-C216-491D-B032-A86FF344C82A}"/>
              </a:ext>
            </a:extLst>
          </p:cNvPr>
          <p:cNvSpPr txBox="1">
            <a:spLocks/>
          </p:cNvSpPr>
          <p:nvPr/>
        </p:nvSpPr>
        <p:spPr>
          <a:xfrm>
            <a:off x="212622" y="224794"/>
            <a:ext cx="6192892" cy="1198179"/>
          </a:xfrm>
          <a:custGeom>
            <a:avLst/>
            <a:gdLst>
              <a:gd name="connsiteX0" fmla="*/ 0 w 6192892"/>
              <a:gd name="connsiteY0" fmla="*/ 0 h 1198179"/>
              <a:gd name="connsiteX1" fmla="*/ 6192892 w 6192892"/>
              <a:gd name="connsiteY1" fmla="*/ 0 h 1198179"/>
              <a:gd name="connsiteX2" fmla="*/ 5947075 w 6192892"/>
              <a:gd name="connsiteY2" fmla="*/ 1198179 h 1198179"/>
              <a:gd name="connsiteX3" fmla="*/ 0 w 6192892"/>
              <a:gd name="connsiteY3" fmla="*/ 1198179 h 1198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2892" h="1198179">
                <a:moveTo>
                  <a:pt x="0" y="0"/>
                </a:moveTo>
                <a:lnTo>
                  <a:pt x="6192892" y="0"/>
                </a:lnTo>
                <a:lnTo>
                  <a:pt x="5947075" y="1198179"/>
                </a:lnTo>
                <a:lnTo>
                  <a:pt x="0" y="1198179"/>
                </a:lnTo>
                <a:close/>
              </a:path>
            </a:pathLst>
          </a:custGeom>
          <a:solidFill>
            <a:srgbClr val="002060"/>
          </a:solidFill>
        </p:spPr>
        <p:txBody>
          <a:bodyPr vert="horz" wrap="square" lIns="22860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нашего колледжа столетняя история 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0" t="1403" r="27277" b="-1403"/>
          <a:stretch/>
        </p:blipFill>
        <p:spPr/>
      </p:pic>
      <p:sp>
        <p:nvSpPr>
          <p:cNvPr id="13" name="Трапеция 12"/>
          <p:cNvSpPr/>
          <p:nvPr/>
        </p:nvSpPr>
        <p:spPr>
          <a:xfrm>
            <a:off x="6461342" y="0"/>
            <a:ext cx="7463205" cy="6858000"/>
          </a:xfrm>
          <a:prstGeom prst="trapezoid">
            <a:avLst/>
          </a:prstGeom>
          <a:solidFill>
            <a:schemeClr val="tx1">
              <a:alpha val="3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3974" y="5053263"/>
            <a:ext cx="1468026" cy="1668212"/>
          </a:xfrm>
          <a:prstGeom prst="rect">
            <a:avLst/>
          </a:prstGeom>
          <a:noFill/>
        </p:spPr>
      </p:pic>
      <p:pic>
        <p:nvPicPr>
          <p:cNvPr id="15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75" y="2447686"/>
            <a:ext cx="1396173" cy="1402419"/>
          </a:xfrm>
          <a:prstGeom prst="rect">
            <a:avLst/>
          </a:prstGeom>
        </p:spPr>
      </p:pic>
      <p:sp>
        <p:nvSpPr>
          <p:cNvPr id="16" name="Нижний колонтитул 4">
            <a:extLst>
              <a:ext uri="{FF2B5EF4-FFF2-40B4-BE49-F238E27FC236}">
                <a16:creationId xmlns="" xmlns:a16="http://schemas.microsoft.com/office/drawing/2014/main" id="{A02453A7-9875-B44D-8277-1DB05E4F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2622" y="6464884"/>
            <a:ext cx="6161677" cy="513181"/>
          </a:xfrm>
        </p:spPr>
        <p:txBody>
          <a:bodyPr rtlCol="0"/>
          <a:lstStyle/>
          <a:p>
            <a:r>
              <a:rPr lang="ru-RU" sz="1400" dirty="0"/>
              <a:t>ИСТОРИЯ ГБПОУ СТЕРЛИТАМАКСКОГО МЕЖОТРАСЛЕВОГО КОЛЛЕДЖА</a:t>
            </a:r>
          </a:p>
        </p:txBody>
      </p:sp>
    </p:spTree>
    <p:extLst>
      <p:ext uri="{BB962C8B-B14F-4D97-AF65-F5344CB8AC3E}">
        <p14:creationId xmlns:p14="http://schemas.microsoft.com/office/powerpoint/2010/main" val="2563119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367808" y="452669"/>
            <a:ext cx="6894576" cy="1783080"/>
          </a:xfrm>
        </p:spPr>
        <p:txBody>
          <a:bodyPr/>
          <a:lstStyle/>
          <a:p>
            <a:r>
              <a:rPr lang="ru-RU" sz="4800" dirty="0">
                <a:solidFill>
                  <a:srgbClr val="A75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«Беркуты» филиал </a:t>
            </a:r>
            <a:r>
              <a:rPr lang="ru-RU" sz="4267" dirty="0" err="1">
                <a:solidFill>
                  <a:srgbClr val="A7580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с.Стерлибашево</a:t>
            </a:r>
            <a:endParaRPr lang="ru-RU" sz="4267" dirty="0">
              <a:solidFill>
                <a:srgbClr val="A75809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C4D6C46-8E19-4E7F-8891-172E4574CA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3" r="17853"/>
          <a:stretch/>
        </p:blipFill>
        <p:spPr>
          <a:xfrm>
            <a:off x="47328" y="0"/>
            <a:ext cx="4041336" cy="41937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4BFBBE9-749C-4F6C-B755-3228B90C7C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11731" r="5130" b="15324"/>
          <a:stretch/>
        </p:blipFill>
        <p:spPr>
          <a:xfrm>
            <a:off x="4271797" y="3034787"/>
            <a:ext cx="7776864" cy="3588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3526080-4A49-4EE3-87E0-34386BAF4D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" b="3692"/>
          <a:stretch/>
        </p:blipFill>
        <p:spPr>
          <a:prstGeom prst="rect">
            <a:avLst/>
          </a:prstGeom>
        </p:spPr>
      </p:pic>
      <p:pic>
        <p:nvPicPr>
          <p:cNvPr id="10" name="Объект 4">
            <a:extLst>
              <a:ext uri="{FF2B5EF4-FFF2-40B4-BE49-F238E27FC236}">
                <a16:creationId xmlns="" xmlns:a16="http://schemas.microsoft.com/office/drawing/2014/main" id="{0D9EF6B0-F578-4F8D-9973-0BFCEFE1D3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460" r="24464"/>
          <a:stretch/>
        </p:blipFill>
        <p:spPr>
          <a:xfrm>
            <a:off x="10608502" y="164638"/>
            <a:ext cx="1344149" cy="1455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557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https://sun9-68.userapi.com/impg/NloWIDV3ujBo3ywhEVbzdpdD5HYAky_UVVPPzg/lSJmRGEmQBk.jpg?size=720x1280&amp;quality=95&amp;sign=510c9d691db7f9d52e23978d27b0fb90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7"/>
          <a:stretch/>
        </p:blipFill>
        <p:spPr bwMode="auto">
          <a:xfrm>
            <a:off x="4035477" y="4127943"/>
            <a:ext cx="1649601" cy="27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b="3665"/>
          <a:stretch>
            <a:fillRect/>
          </a:stretch>
        </p:blipFill>
        <p:spPr/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867" dirty="0" err="1">
                <a:solidFill>
                  <a:srgbClr val="A75809"/>
                </a:solidFill>
                <a:latin typeface="Georgia" pitchFamily="18" charset="0"/>
              </a:rPr>
              <a:t>Кавер</a:t>
            </a:r>
            <a:r>
              <a:rPr lang="ru-RU" sz="5867" dirty="0">
                <a:solidFill>
                  <a:srgbClr val="A75809"/>
                </a:solidFill>
                <a:latin typeface="Georgia" pitchFamily="18" charset="0"/>
              </a:rPr>
              <a:t>-группа «Город </a:t>
            </a:r>
            <a:r>
              <a:rPr lang="en-US" sz="5867" dirty="0">
                <a:solidFill>
                  <a:srgbClr val="A75809"/>
                </a:solidFill>
                <a:latin typeface="Georgia" pitchFamily="18" charset="0"/>
              </a:rPr>
              <a:t>N</a:t>
            </a:r>
            <a:r>
              <a:rPr lang="ru-RU" sz="5867" dirty="0">
                <a:solidFill>
                  <a:srgbClr val="A75809"/>
                </a:solidFill>
                <a:latin typeface="Georgia" pitchFamily="18" charset="0"/>
              </a:rPr>
              <a:t>»</a:t>
            </a:r>
          </a:p>
        </p:txBody>
      </p:sp>
      <p:pic>
        <p:nvPicPr>
          <p:cNvPr id="15364" name="Picture 4" descr="C:\Users\Atomnyi_Boom\Downloads\qks9Aq2l19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46" y="2468895"/>
            <a:ext cx="6457357" cy="438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-808" r="24424" b="808"/>
          <a:stretch/>
        </p:blipFill>
        <p:spPr>
          <a:xfrm>
            <a:off x="21106" y="14647"/>
            <a:ext cx="4187205" cy="4347323"/>
          </a:xfrm>
        </p:spPr>
      </p:pic>
      <p:pic>
        <p:nvPicPr>
          <p:cNvPr id="15365" name="Picture 5" descr="C:\Users\Atomnyi_Boom\Downloads\JaNoO7JNsyQ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1" t="27347" r="28377" b="10759"/>
          <a:stretch/>
        </p:blipFill>
        <p:spPr bwMode="auto">
          <a:xfrm>
            <a:off x="3791746" y="2714508"/>
            <a:ext cx="2496276" cy="21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06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https://sun9-21.userapi.com/impg/kC2MGZ_0B-bo-_tp6gd_0aFXcvmBYt7OM8KrXA/ehI7CKsj2aA.jpg?size=2560x1920&amp;quality=95&amp;sign=244e0e5abd31741dbc006f8ee7280d04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t="23762" r="11405"/>
          <a:stretch/>
        </p:blipFill>
        <p:spPr bwMode="auto">
          <a:xfrm>
            <a:off x="3577511" y="2496806"/>
            <a:ext cx="4031247" cy="34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63819" y="356659"/>
            <a:ext cx="7298355" cy="1783080"/>
          </a:xfrm>
        </p:spPr>
        <p:txBody>
          <a:bodyPr/>
          <a:lstStyle/>
          <a:p>
            <a:r>
              <a:rPr lang="ru-RU" sz="5333" dirty="0">
                <a:solidFill>
                  <a:srgbClr val="A75809"/>
                </a:solidFill>
                <a:latin typeface="Georgia" pitchFamily="18" charset="0"/>
              </a:rPr>
              <a:t>Кружок «Патриот»</a:t>
            </a:r>
          </a:p>
        </p:txBody>
      </p:sp>
      <p:pic>
        <p:nvPicPr>
          <p:cNvPr id="21512" name="Picture 8" descr="https://sun9-36.userapi.com/impg/vwnYFDh6uO0yg-XPjk5cfRfkWYhDdImmVLHIew/1IVKVxJmFPg.jpg?size=2560x1920&amp;quality=95&amp;sign=27e74fc6b7fb4034a3e5d81e8ace614b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t="15506" r="3598" b="132"/>
          <a:stretch/>
        </p:blipFill>
        <p:spPr bwMode="auto">
          <a:xfrm>
            <a:off x="7824193" y="2530651"/>
            <a:ext cx="414633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21.userapi.com/impg/IIgOXajuJ1KUilaUmlgBqc-JuRU7LZLWFCbIVg/5_Q3NX9LRVA.jpg?size=2560x1920&amp;quality=95&amp;sign=3a9ad002e3ba77a6ef0c2e3b01ba1f1d&amp;type=album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5" b="880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sun9-33.userapi.com/impg/EVPC1eogyQZIxMRwB5eWR5PSwYFbKfae7kIJIw/yXgzPcyfhRI.jpg?size=1184x953&amp;quality=95&amp;sign=e8779f18923215cb3e1cad30618bf923&amp;type=album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r="1121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sun9-80.userapi.com/impg/7AHau_dDwqsUxH4qsUSou7mRE_jhLcxLAQ21zw/QUcQwzV5iD0.jpg?size=960x1280&amp;quality=95&amp;sign=a99ac2bf02d4eca56fa1a03614efee4e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239" y="4361969"/>
            <a:ext cx="2020621" cy="249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930CBA5-B2C8-4638-A85B-CC95CE8D6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9964" r="34251" b="428"/>
          <a:stretch/>
        </p:blipFill>
        <p:spPr bwMode="auto">
          <a:xfrm>
            <a:off x="5615947" y="4718264"/>
            <a:ext cx="3122420" cy="21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241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54296" y="548680"/>
            <a:ext cx="7010323" cy="1563584"/>
          </a:xfrm>
        </p:spPr>
        <p:txBody>
          <a:bodyPr>
            <a:normAutofit fontScale="90000"/>
          </a:bodyPr>
          <a:lstStyle/>
          <a:p>
            <a:r>
              <a:rPr lang="ru-RU" sz="6400" dirty="0">
                <a:solidFill>
                  <a:srgbClr val="A75809"/>
                </a:solidFill>
                <a:latin typeface="Georgia" panose="02040502050405020303" pitchFamily="18" charset="0"/>
              </a:rPr>
              <a:t>Экскурсии на предприятия</a:t>
            </a:r>
            <a:endParaRPr lang="ru-RU" sz="6400" dirty="0">
              <a:solidFill>
                <a:srgbClr val="A75809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F7BD7C6-716E-407E-B135-A708561AF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9956" r="1739" b="22252"/>
          <a:stretch/>
        </p:blipFill>
        <p:spPr>
          <a:xfrm>
            <a:off x="7344139" y="2468894"/>
            <a:ext cx="4320480" cy="27569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3780AA4-CFDB-40B3-AE1A-378EFE1C684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8" b="26828"/>
          <a:stretch/>
        </p:blipFill>
        <p:spPr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AB0292A-F5D9-4711-A4C4-AEB85F5D82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>
          <a:prstGeom prst="rect">
            <a:avLst/>
          </a:prstGeom>
        </p:spPr>
      </p:pic>
      <p:pic>
        <p:nvPicPr>
          <p:cNvPr id="12292" name="Picture 4" descr="http://cmk.su/wp-content/uploads/2023/07/WhatsApp-Image-2023-06-24-at-09.06.5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1362" y="4976265"/>
            <a:ext cx="30723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cmk.su/wp-content/uploads/2023/07/WhatsApp-Image-2023-06-30-at-15.34.57-1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09" y="5264042"/>
            <a:ext cx="2727976" cy="122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pbs.twimg.com/media/D_MKcI0WkAEpddA.jpg:large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5491" y="2471178"/>
            <a:ext cx="3071834" cy="1928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Рисунок 15" descr="https://cdn.sm-news.ru/wp-content/uploads/2019/10/08/zavod-dvigateli-1024x67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98060" y="4497107"/>
            <a:ext cx="3460253" cy="229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360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1744" y="836712"/>
            <a:ext cx="4641600" cy="650000"/>
          </a:xfrm>
        </p:spPr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62" y="276"/>
            <a:ext cx="122180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9563" y="452670"/>
            <a:ext cx="8209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СПОРТИВНАЯ ЖИЗНЬ КОЛЛЕДЖА</a:t>
            </a:r>
            <a:endParaRPr lang="ru-RU" sz="32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10">
            <a:extLst>
              <a:ext uri="{FF2B5EF4-FFF2-40B4-BE49-F238E27FC236}">
                <a16:creationId xmlns="" xmlns:a16="http://schemas.microsoft.com/office/drawing/2014/main" id="{D056FCDA-6D6C-42A0-8808-0A7D0C67E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7483" b="5556"/>
          <a:stretch>
            <a:fillRect/>
          </a:stretch>
        </p:blipFill>
        <p:spPr bwMode="auto">
          <a:xfrm>
            <a:off x="315548" y="1146317"/>
            <a:ext cx="2660105" cy="3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6">
            <a:extLst>
              <a:ext uri="{FF2B5EF4-FFF2-40B4-BE49-F238E27FC236}">
                <a16:creationId xmlns="" xmlns:a16="http://schemas.microsoft.com/office/drawing/2014/main" id="{3AD67C60-6ECB-4B32-9044-1C0540BC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r="5556" b="22223"/>
          <a:stretch>
            <a:fillRect/>
          </a:stretch>
        </p:blipFill>
        <p:spPr bwMode="auto">
          <a:xfrm>
            <a:off x="3206038" y="1161712"/>
            <a:ext cx="3587420" cy="315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>
            <a:extLst>
              <a:ext uri="{FF2B5EF4-FFF2-40B4-BE49-F238E27FC236}">
                <a16:creationId xmlns="" xmlns:a16="http://schemas.microsoft.com/office/drawing/2014/main" id="{6982DC12-9125-4948-8532-B1E8152FD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19502" r="1763" b="11725"/>
          <a:stretch/>
        </p:blipFill>
        <p:spPr>
          <a:xfrm>
            <a:off x="8489130" y="1043668"/>
            <a:ext cx="3383507" cy="1711833"/>
          </a:xfrm>
          <a:prstGeom prst="rect">
            <a:avLst/>
          </a:prstGeom>
        </p:spPr>
      </p:pic>
      <p:pic>
        <p:nvPicPr>
          <p:cNvPr id="4100" name="Picture 4" descr="http://cmk.su/wp-content/uploads/2023/10/IMG-20231024-WA00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73" y="2625277"/>
            <a:ext cx="3502649" cy="262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mk.su/wp-content/uploads/2023/12/photo1702566369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24031" r="15802"/>
          <a:stretch/>
        </p:blipFill>
        <p:spPr bwMode="auto">
          <a:xfrm>
            <a:off x="1994255" y="3819597"/>
            <a:ext cx="3256180" cy="251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mk.su/wp-content/uploads/2023/12/IMG_20231128_135456_48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t="30130" r="16015" b="18399"/>
          <a:stretch/>
        </p:blipFill>
        <p:spPr bwMode="auto">
          <a:xfrm>
            <a:off x="106969" y="4149071"/>
            <a:ext cx="1989251" cy="22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mk.su/wp-content/uploads/2023/12/IMG_20231128_135456_53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40751" r="23309" b="16727"/>
          <a:stretch/>
        </p:blipFill>
        <p:spPr bwMode="auto">
          <a:xfrm>
            <a:off x="4999748" y="4263635"/>
            <a:ext cx="3099460" cy="208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mk.su/wp-content/uploads/2023/06/9a8c7471-96a8-4843-8cf6-362dc1cb5d9b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1" b="25430"/>
          <a:stretch/>
        </p:blipFill>
        <p:spPr bwMode="auto">
          <a:xfrm>
            <a:off x="6402934" y="2980240"/>
            <a:ext cx="2086799" cy="122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mk.su/wp-content/uploads/2023/04/8b402ad7-1883-4a36-8855-e123599e8e2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44" r="19322" b="1182"/>
          <a:stretch/>
        </p:blipFill>
        <p:spPr bwMode="auto">
          <a:xfrm>
            <a:off x="8198560" y="4415363"/>
            <a:ext cx="3674077" cy="183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cmk.su/wp-content/uploads/2023/02/IMG-20230211-WA002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2" t="18931" r="25534" b="31530"/>
          <a:stretch/>
        </p:blipFill>
        <p:spPr bwMode="auto">
          <a:xfrm>
            <a:off x="6069368" y="1199984"/>
            <a:ext cx="2706497" cy="175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574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1744" y="836712"/>
            <a:ext cx="4641600" cy="650000"/>
          </a:xfrm>
        </p:spPr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5360" y="98679"/>
            <a:ext cx="11233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СПОРТИВНАЯ ЖИЗНЬ </a:t>
            </a:r>
          </a:p>
          <a:p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                 Отделение ПКРС </a:t>
            </a:r>
            <a:r>
              <a:rPr lang="ru-RU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г.Стерлитамак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://cmk.su/wp-content/uploads/2023/12/IMG_20231128_135456_5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1655" b="14940"/>
          <a:stretch/>
        </p:blipFill>
        <p:spPr bwMode="auto">
          <a:xfrm>
            <a:off x="212890" y="1206676"/>
            <a:ext cx="4512857" cy="23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cmk.su/wp-content/uploads/2023/10/WhatsApp-Image-2023-10-24-at-13.35.26-2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b="14556"/>
          <a:stretch/>
        </p:blipFill>
        <p:spPr bwMode="auto">
          <a:xfrm>
            <a:off x="4847862" y="1206670"/>
            <a:ext cx="3314165" cy="23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cmk.su/wp-content/uploads/2023/10/WhatsApp-Image-2023-10-24-at-13.35.35-1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40"/>
          <a:stretch/>
        </p:blipFill>
        <p:spPr bwMode="auto">
          <a:xfrm>
            <a:off x="623392" y="3663209"/>
            <a:ext cx="3840427" cy="20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D59CE1D-C5CC-450E-93DC-AC195B6A8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10217" r="5746" b="15891"/>
          <a:stretch/>
        </p:blipFill>
        <p:spPr>
          <a:xfrm>
            <a:off x="4901541" y="3663814"/>
            <a:ext cx="1824203" cy="2144465"/>
          </a:xfrm>
          <a:prstGeom prst="rect">
            <a:avLst/>
          </a:prstGeom>
        </p:spPr>
      </p:pic>
      <p:pic>
        <p:nvPicPr>
          <p:cNvPr id="10" name="Рисунок 8">
            <a:extLst>
              <a:ext uri="{FF2B5EF4-FFF2-40B4-BE49-F238E27FC236}">
                <a16:creationId xmlns="" xmlns:a16="http://schemas.microsoft.com/office/drawing/2014/main" id="{0076615A-BB00-46E3-B28F-9EF23FF2B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23210" r="3333" b="19260"/>
          <a:stretch>
            <a:fillRect/>
          </a:stretch>
        </p:blipFill>
        <p:spPr bwMode="auto">
          <a:xfrm>
            <a:off x="7087784" y="3663209"/>
            <a:ext cx="4480825" cy="209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FC1F462-BEA8-4C01-96C8-8E84F7F84E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9" t="7792" r="14849" b="17229"/>
          <a:stretch/>
        </p:blipFill>
        <p:spPr>
          <a:xfrm>
            <a:off x="8304245" y="1206670"/>
            <a:ext cx="3264363" cy="23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61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4294967295"/>
          </p:nvPr>
        </p:nvSpPr>
        <p:spPr>
          <a:xfrm>
            <a:off x="3811345" y="6492875"/>
            <a:ext cx="4790489" cy="365125"/>
          </a:xfrm>
        </p:spPr>
        <p:txBody>
          <a:bodyPr/>
          <a:lstStyle/>
          <a:p>
            <a:pPr rtl="0"/>
            <a:r>
              <a:rPr lang="ru-RU" noProof="0" dirty="0"/>
              <a:t>Трудоустройство выпускников ГБПОУ СМК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" y="192200"/>
            <a:ext cx="8871763" cy="53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2442" y="131229"/>
            <a:ext cx="112849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Трудоустройство. Социальные партнеры</a:t>
            </a:r>
            <a:endParaRPr lang="ru-RU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9"/>
          <p:cNvSpPr txBox="1">
            <a:spLocks/>
          </p:cNvSpPr>
          <p:nvPr/>
        </p:nvSpPr>
        <p:spPr>
          <a:xfrm>
            <a:off x="222442" y="945236"/>
            <a:ext cx="11735223" cy="5617409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4334" y="1019117"/>
            <a:ext cx="1173522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Места прохождения производственных практик студентов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ООО «Башкир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Агроинвест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» Чишминский район, п. Чишмы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ООО АП имени Калинина Стерлитамакский район,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с.Николаевка</a:t>
            </a:r>
            <a:endParaRPr lang="ru-RU" sz="19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ГБУ Стерлитамакская Межрайонная ветстанция РБ Стерлитамакский район,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с.Новая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Отрадовка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 Ветеринарная клиника «Ковчег» г. Стерлитамак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ГБУ Куюргазинская районная ветеринарная станция РБ Куюргазинский район, с. Ермолаево ООО СП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Ашкадарский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 Федоровский район,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д.Корнеевка</a:t>
            </a:r>
            <a:endParaRPr lang="ru-RU" sz="19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ГБУ Мелеузовская районная и городская ветеринарная станция РБ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г.Мелеуз</a:t>
            </a:r>
            <a:endParaRPr lang="ru-RU" sz="19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Ветеринарная клиника «Мокрый Нос» г. Ишимбай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ПАО «КАМАЗ» г. Набережные Челны Республика Татарстан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ООО «УК Этажи» г. Салават, ул. Губайдуллина, д.2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АО«СалаватНефтемаш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»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г.Салават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ул.Молодогвардейцев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 д.26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ООО «Урожай» Аургазинский район РБ ООО МТФ «Урожай» Аургазинский район РБ ООО СП Дружба Стерлитамакский район РБ ООО СП Фрунзе Стерлитамакский район РБ ИП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Лейтер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 В.Г. Ишимбайский район РБ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ООО «СП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Ашкадарский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» Мелеузовского района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АО «Стерх» г. Стерлитамак, </a:t>
            </a:r>
            <a:r>
              <a:rPr lang="ru-RU" sz="1900" dirty="0" err="1">
                <a:solidFill>
                  <a:srgbClr val="000000"/>
                </a:solidFill>
                <a:latin typeface="Georgia" panose="02040502050405020303" pitchFamily="18" charset="0"/>
              </a:rPr>
              <a:t>уюДеповская</a:t>
            </a:r>
            <a:r>
              <a:rPr lang="ru-RU" sz="1900" dirty="0">
                <a:solidFill>
                  <a:srgbClr val="000000"/>
                </a:solidFill>
                <a:latin typeface="Georgia" panose="02040502050405020303" pitchFamily="18" charset="0"/>
              </a:rPr>
              <a:t> д. 184а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BA6CD49-B116-4A2F-B8CF-D59B5CA5F093}"/>
              </a:ext>
            </a:extLst>
          </p:cNvPr>
          <p:cNvSpPr txBox="1"/>
          <p:nvPr/>
        </p:nvSpPr>
        <p:spPr>
          <a:xfrm>
            <a:off x="9323363" y="32755"/>
            <a:ext cx="31124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Ежегодно более 86% выпускников колледжа трудоустраиваются</a:t>
            </a:r>
          </a:p>
        </p:txBody>
      </p:sp>
    </p:spTree>
    <p:extLst>
      <p:ext uri="{BB962C8B-B14F-4D97-AF65-F5344CB8AC3E}">
        <p14:creationId xmlns:p14="http://schemas.microsoft.com/office/powerpoint/2010/main" val="2345264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4294967295"/>
          </p:nvPr>
        </p:nvSpPr>
        <p:spPr>
          <a:xfrm>
            <a:off x="3811345" y="6492875"/>
            <a:ext cx="4790489" cy="365125"/>
          </a:xfrm>
        </p:spPr>
        <p:txBody>
          <a:bodyPr/>
          <a:lstStyle/>
          <a:p>
            <a:pPr rtl="0"/>
            <a:r>
              <a:rPr lang="ru-RU" noProof="0" dirty="0"/>
              <a:t>Трудоустройство выпускников ГБПОУ СМК</a:t>
            </a:r>
          </a:p>
        </p:txBody>
      </p:sp>
      <p:sp>
        <p:nvSpPr>
          <p:cNvPr id="8" name="Подзаголовок 3"/>
          <p:cNvSpPr txBox="1">
            <a:spLocks/>
          </p:cNvSpPr>
          <p:nvPr/>
        </p:nvSpPr>
        <p:spPr>
          <a:xfrm>
            <a:off x="2045605" y="5416569"/>
            <a:ext cx="9849779" cy="13675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Служба маркетинга и содействия трудоустройству выпускников: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Руководитель Службы: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Шарипова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Альфия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Венеровна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телефон: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+7(3473)27-43-58,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e-</a:t>
            </a:r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mail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 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hlinkClick r:id="rId2"/>
              </a:rPr>
              <a:t>spo2032@mail.ru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Почтовый адрес: 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453167, Республика Башкортостан,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Стерлитамакский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район,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с.Наумовка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ул.Студенческая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3.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5" y="192200"/>
            <a:ext cx="8843627" cy="53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9"/>
          <p:cNvSpPr txBox="1">
            <a:spLocks/>
          </p:cNvSpPr>
          <p:nvPr/>
        </p:nvSpPr>
        <p:spPr>
          <a:xfrm>
            <a:off x="222442" y="945236"/>
            <a:ext cx="11907278" cy="5617409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722" y="968256"/>
            <a:ext cx="1190727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ГБУ Гафурийская районная ветеринарная станция РБ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Ветеринарная клиника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МедВет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» г. Стерлитамак Ветеринарная клиника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Zoosity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г.Ишимбай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Ветеринарная клиника «Мама Кошка»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г.Салават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Ветеринарная клиника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АльфаВет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ИП Глава КФХ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Кинзябулатов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В.И. Стерлибашевский район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АО Рощинский Стерлитамакский район с. Рощинский ООО «ЮММЕК» Кугарчинский район 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с. Юмагузино</a:t>
            </a:r>
            <a:endParaRPr lang="ru-RU" sz="20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Автосервис «Volkswagen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servis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Автосервис «FAST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service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Компания IT-Retail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АО БСК технический отдел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АО «Красный пролетарий»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ООО «Динамика» Автосалон г. Салават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ООО «Общепит»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b="0" i="0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ООО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Автонаправление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» 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г.Стерлитамак</a:t>
            </a:r>
            <a:endParaRPr lang="ru-RU" sz="2000" dirty="0"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EA89ABC8-279C-4D3D-8409-DD61467D67C6}"/>
              </a:ext>
            </a:extLst>
          </p:cNvPr>
          <p:cNvSpPr/>
          <p:nvPr/>
        </p:nvSpPr>
        <p:spPr>
          <a:xfrm>
            <a:off x="222442" y="131229"/>
            <a:ext cx="1128493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Трудоустройство. Социальные партнеры</a:t>
            </a:r>
            <a:endParaRPr lang="ru-RU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087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7713" y="243435"/>
            <a:ext cx="5841774" cy="638595"/>
          </a:xfrm>
          <a:solidFill>
            <a:srgbClr val="003366"/>
          </a:solidFill>
        </p:spPr>
        <p:txBody>
          <a:bodyPr>
            <a:normAutofit fontScale="90000"/>
          </a:bodyPr>
          <a:lstStyle/>
          <a:p>
            <a:r>
              <a:rPr lang="ru-RU" sz="4800" dirty="0">
                <a:solidFill>
                  <a:schemeClr val="bg1"/>
                </a:solidFill>
                <a:latin typeface="Georgia" pitchFamily="18" charset="0"/>
              </a:rPr>
              <a:t>Приемная компания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6141856" y="234420"/>
            <a:ext cx="5907186" cy="801362"/>
          </a:xfrm>
          <a:ln>
            <a:solidFill>
              <a:srgbClr val="003366"/>
            </a:solidFill>
          </a:ln>
        </p:spPr>
        <p:txBody>
          <a:bodyPr>
            <a:noAutofit/>
          </a:bodyPr>
          <a:lstStyle/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ПРИЕМ ДОКУМЕНТОВ начинается </a:t>
            </a: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</a:t>
            </a:r>
            <a:r>
              <a:rPr lang="ru-RU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 июня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продлится до </a:t>
            </a:r>
            <a:r>
              <a:rPr lang="ru-RU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15 августа 2024 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г.</a:t>
            </a:r>
          </a:p>
        </p:txBody>
      </p:sp>
      <p:sp>
        <p:nvSpPr>
          <p:cNvPr id="5" name="Объект 9"/>
          <p:cNvSpPr txBox="1">
            <a:spLocks/>
          </p:cNvSpPr>
          <p:nvPr/>
        </p:nvSpPr>
        <p:spPr>
          <a:xfrm>
            <a:off x="341783" y="1262358"/>
            <a:ext cx="11496865" cy="5340743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Перечень документов для поступления: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lvl="0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Заявление на имя директора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Документ об образовании (оригинал)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Паспорт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Фото 4 шт. (3х4)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Сертификат (прививочная карта)</a:t>
            </a:r>
          </a:p>
          <a:p>
            <a:pPr lvl="0"/>
            <a:r>
              <a:rPr lang="ru-RU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Мед.справка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по форме 086/У</a:t>
            </a:r>
          </a:p>
          <a:p>
            <a:pPr lvl="0"/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 конверта</a:t>
            </a:r>
            <a:endParaRPr lang="ru-RU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lvl="0" indent="0">
              <a:buNone/>
            </a:pP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ем документов по очной форме обучения осуществляется до 15 августа, а при наличии свободных мест прием документов продлевается до 25 ноября текущего года</a:t>
            </a:r>
          </a:p>
        </p:txBody>
      </p:sp>
      <p:pic>
        <p:nvPicPr>
          <p:cNvPr id="5122" name="Picture 2" descr="https://grizly.club/uploads/posts/2022-12/1670792223_grizly-club-p-vosklitsatelnii-znak-png-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9" t="8556" r="41127" b="8022"/>
          <a:stretch/>
        </p:blipFill>
        <p:spPr bwMode="auto">
          <a:xfrm>
            <a:off x="6260493" y="48273"/>
            <a:ext cx="196952" cy="5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Нижний колонтитул 2"/>
          <p:cNvSpPr>
            <a:spLocks noGrp="1"/>
          </p:cNvSpPr>
          <p:nvPr>
            <p:ph type="ftr" sz="quarter" idx="4294967295"/>
          </p:nvPr>
        </p:nvSpPr>
        <p:spPr>
          <a:xfrm>
            <a:off x="3973189" y="6611193"/>
            <a:ext cx="4114800" cy="246807"/>
          </a:xfrm>
        </p:spPr>
        <p:txBody>
          <a:bodyPr/>
          <a:lstStyle/>
          <a:p>
            <a:pPr rtl="0"/>
            <a:r>
              <a:rPr lang="ru-RU" noProof="0" dirty="0"/>
              <a:t>ПРИЕМНАЯ КОМИССИЯ ГБПОУ СМК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0297" y="5947646"/>
            <a:ext cx="911705" cy="91035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153359" y="2136299"/>
            <a:ext cx="4426344" cy="2969776"/>
          </a:xfrm>
          <a:prstGeom prst="rect">
            <a:avLst/>
          </a:prstGeom>
          <a:solidFill>
            <a:srgbClr val="0042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Режим работы приемной комиссии:</a:t>
            </a:r>
          </a:p>
          <a:p>
            <a:pPr algn="ctr"/>
            <a:endParaRPr lang="ru-RU" dirty="0">
              <a:latin typeface="Georgia" pitchFamily="18" charset="0"/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ПН-ПТ    8:30 – 16:20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СБ             8:30 – 15:00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05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6239" y="1135012"/>
            <a:ext cx="10974979" cy="2754600"/>
          </a:xfrm>
          <a:prstGeom prst="rect">
            <a:avLst/>
          </a:prstGeom>
          <a:ln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ru-RU" sz="2000" b="1" dirty="0">
                <a:latin typeface="Georgia" pitchFamily="18" charset="0"/>
              </a:rPr>
              <a:t>       Адрес: </a:t>
            </a:r>
            <a:r>
              <a:rPr lang="ru-RU" sz="2000" dirty="0">
                <a:latin typeface="Georgia" pitchFamily="18" charset="0"/>
              </a:rPr>
              <a:t>453167, Республика Башкортостан, </a:t>
            </a:r>
            <a:r>
              <a:rPr lang="ru-RU" sz="2000" dirty="0" err="1">
                <a:latin typeface="Georgia" pitchFamily="18" charset="0"/>
              </a:rPr>
              <a:t>Стерлитамакский</a:t>
            </a:r>
            <a:r>
              <a:rPr lang="ru-RU" sz="2000" dirty="0">
                <a:latin typeface="Georgia" pitchFamily="18" charset="0"/>
              </a:rPr>
              <a:t> район, с. </a:t>
            </a:r>
            <a:r>
              <a:rPr lang="ru-RU" sz="2000" dirty="0" err="1">
                <a:latin typeface="Georgia" pitchFamily="18" charset="0"/>
              </a:rPr>
              <a:t>Наумовка</a:t>
            </a:r>
            <a:r>
              <a:rPr lang="ru-RU" sz="2000" dirty="0">
                <a:latin typeface="Georgia" pitchFamily="18" charset="0"/>
              </a:rPr>
              <a:t>,      ул. Студенческая, 3</a:t>
            </a:r>
            <a:br>
              <a:rPr lang="ru-RU" sz="2000" dirty="0">
                <a:latin typeface="Georgia" pitchFamily="18" charset="0"/>
              </a:rPr>
            </a:br>
            <a:r>
              <a:rPr lang="ru-RU" sz="2000" dirty="0">
                <a:latin typeface="Georgia" pitchFamily="18" charset="0"/>
              </a:rPr>
              <a:t>       </a:t>
            </a:r>
            <a:r>
              <a:rPr lang="ru-RU" sz="2400" b="1" dirty="0">
                <a:latin typeface="Georgia" pitchFamily="18" charset="0"/>
              </a:rPr>
              <a:t>Телефон: </a:t>
            </a:r>
            <a:r>
              <a:rPr lang="ru-RU" sz="2400" dirty="0">
                <a:latin typeface="Georgia" pitchFamily="18" charset="0"/>
              </a:rPr>
              <a:t>+7(3473)27-43-58</a:t>
            </a:r>
            <a:br>
              <a:rPr lang="ru-RU" sz="2400" dirty="0">
                <a:latin typeface="Georgia" pitchFamily="18" charset="0"/>
              </a:rPr>
            </a:br>
            <a:r>
              <a:rPr lang="ru-RU" sz="2400" dirty="0">
                <a:latin typeface="Georgia" pitchFamily="18" charset="0"/>
              </a:rPr>
              <a:t>      </a:t>
            </a:r>
            <a:r>
              <a:rPr lang="ru-RU" sz="2400" b="1" dirty="0">
                <a:latin typeface="Georgia" pitchFamily="18" charset="0"/>
              </a:rPr>
              <a:t>Е-</a:t>
            </a:r>
            <a:r>
              <a:rPr lang="ru-RU" sz="2400" b="1" dirty="0" err="1">
                <a:latin typeface="Georgia" pitchFamily="18" charset="0"/>
              </a:rPr>
              <a:t>mail</a:t>
            </a:r>
            <a:r>
              <a:rPr lang="ru-RU" sz="2400" b="1" dirty="0">
                <a:latin typeface="Georgia" pitchFamily="18" charset="0"/>
              </a:rPr>
              <a:t>: </a:t>
            </a:r>
            <a:r>
              <a:rPr lang="ru-RU" sz="2400" dirty="0">
                <a:latin typeface="Georgia" pitchFamily="18" charset="0"/>
                <a:hlinkClick r:id="rId2"/>
              </a:rPr>
              <a:t>spo2032@mail.ru</a:t>
            </a:r>
            <a:endParaRPr lang="ru-RU" sz="2400" dirty="0">
              <a:latin typeface="Georgia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2400" b="1" dirty="0">
                <a:latin typeface="Georgia" pitchFamily="18" charset="0"/>
              </a:rPr>
              <a:t>      Сайт: </a:t>
            </a:r>
            <a:r>
              <a:rPr lang="en-US" sz="2400" dirty="0">
                <a:latin typeface="Georgia" pitchFamily="18" charset="0"/>
              </a:rPr>
              <a:t>cmk.su</a:t>
            </a:r>
          </a:p>
        </p:txBody>
      </p:sp>
      <p:pic>
        <p:nvPicPr>
          <p:cNvPr id="7" name="Picture 2" descr="C:\Users\Atomnyi_Boom\AppData\Local\Packages\Microsoft.Windows.Photos_8wekyb3d8bbwe\TempState\ShareServiceTempFolder\20240126170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13" y="4128455"/>
            <a:ext cx="1600705" cy="16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652096" y="5856393"/>
            <a:ext cx="3717454" cy="5571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ПРИЕМНАЯ КОМИССИЯ </a:t>
            </a:r>
            <a:b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ГБПОУ СМК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9921" y="471924"/>
            <a:ext cx="5444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КОНТАКТНАЯ ИНФОРМАЦИЯ </a:t>
            </a:r>
          </a:p>
        </p:txBody>
      </p:sp>
      <p:pic>
        <p:nvPicPr>
          <p:cNvPr id="2050" name="Picture 2" descr="https://phonoteka.org/uploads/posts/2021-05/1621353604_2-phonoteka_org-p-geolokatsiya-fon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9" y="1187065"/>
            <a:ext cx="362137" cy="3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anner2.cleanpng.com/20181210/xk/kisspng-mobile-app-development-application-software-iphone-5c0f0e1f95b918.01790455154449052761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4" y="2259216"/>
            <a:ext cx="397488" cy="3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freepngimg.com/thumb/iphone/64863-outlook.com-computer-email-icons-png-file-h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3" y="2790102"/>
            <a:ext cx="365289" cy="35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153" y="64593"/>
            <a:ext cx="1024992" cy="1070419"/>
          </a:xfrm>
          <a:prstGeom prst="rect">
            <a:avLst/>
          </a:prstGeom>
          <a:noFill/>
        </p:spPr>
      </p:pic>
      <p:pic>
        <p:nvPicPr>
          <p:cNvPr id="14" name="Рисунок 13" descr="https://avatars.mds.yandex.net/i?id=09e8b10d93ffc12b2e06c81e001487b83c01a497-10093836-images-thumbs&amp;n=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4" y="3358195"/>
            <a:ext cx="453951" cy="381213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26804" r="15910" b="10168"/>
          <a:stretch/>
        </p:blipFill>
        <p:spPr bwMode="auto">
          <a:xfrm>
            <a:off x="4495172" y="4039902"/>
            <a:ext cx="2132205" cy="25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426193" y="3250474"/>
            <a:ext cx="3131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Страница в контакте:</a:t>
            </a:r>
          </a:p>
          <a:p>
            <a:pPr algn="just"/>
            <a:r>
              <a:rPr lang="en-US" sz="1600" b="1" u="sng" dirty="0">
                <a:solidFill>
                  <a:srgbClr val="002060"/>
                </a:solidFill>
                <a:latin typeface="Georgia" pitchFamily="18" charset="0"/>
              </a:rPr>
              <a:t>https://vk.com/gbpou_cmk</a:t>
            </a:r>
            <a:endParaRPr lang="ru-RU" sz="1600" b="1" u="sng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5" name="Picture 5" descr="https://fonoteka.top/uploads/posts/2022-02/1644445202_40-phonoteka-org-p-studenti-fon-4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360" y="3907018"/>
            <a:ext cx="3367438" cy="23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716360" y="6290429"/>
            <a:ext cx="36831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Georgia" pitchFamily="18" charset="0"/>
              </a:rPr>
              <a:t>МЫ ЖДЕМ ИМЕННО ТЕБЯ!</a:t>
            </a:r>
            <a:endParaRPr lang="ru-RU" sz="1600" b="1" u="sng" dirty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74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C55E2E3E-148D-4BE4-88A4-447C4BC3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47" y="763804"/>
            <a:ext cx="8447439" cy="1074828"/>
          </a:xfrm>
        </p:spPr>
        <p:txBody>
          <a:bodyPr rtlCol="0"/>
          <a:lstStyle/>
          <a:p>
            <a:pPr rtl="0"/>
            <a:r>
              <a:rPr lang="ru-RU" dirty="0"/>
              <a:t>ВРЕМЕННАЯ ШКАЛА </a:t>
            </a:r>
          </a:p>
        </p:txBody>
      </p:sp>
      <p:graphicFrame>
        <p:nvGraphicFramePr>
          <p:cNvPr id="2" name="Схема 2" descr="Графический элемент SmartArt временной шкалы">
            <a:extLst>
              <a:ext uri="{FF2B5EF4-FFF2-40B4-BE49-F238E27FC236}">
                <a16:creationId xmlns="" xmlns:a16="http://schemas.microsoft.com/office/drawing/2014/main" id="{364D30CB-C02F-4FE1-9E72-11B75FF748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678084"/>
              </p:ext>
            </p:extLst>
          </p:nvPr>
        </p:nvGraphicFramePr>
        <p:xfrm>
          <a:off x="250150" y="1459832"/>
          <a:ext cx="11813514" cy="4896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2453A7-9875-B44D-8277-1DB05E4F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150" y="6356350"/>
            <a:ext cx="6161677" cy="513181"/>
          </a:xfrm>
        </p:spPr>
        <p:txBody>
          <a:bodyPr rtlCol="0"/>
          <a:lstStyle/>
          <a:p>
            <a:r>
              <a:rPr lang="ru-RU" sz="1400" dirty="0"/>
              <a:t>ИСТОРИЯ ГБПОУ СТЕРЛИТАМАКСКОГО МЕЖОТРАСЛЕВОГО КОЛЛЕДЖА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EFF074D-9F29-6C43-83AB-50F59C75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249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139DA2F-ECE1-4B69-B328-769D5EA10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47" b="754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E486FF1-8753-40FB-ABB0-F056AB427A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883" y="147478"/>
            <a:ext cx="9705475" cy="1242115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indent="457200" algn="just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ГБПОУ СМК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распределенный учебный комплекс, имеющий в своём составе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филиала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6884" y="1541926"/>
            <a:ext cx="10072935" cy="2524630"/>
          </a:xfrm>
          <a:prstGeom prst="rect">
            <a:avLst/>
          </a:prstGeom>
          <a:solidFill>
            <a:srgbClr val="003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ГБПОУ СМК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453167, Стерлитамакский р-н, с. Наумовка, ул. Студенческая, 3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Телефон приемной комиссии: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8 (3473) 27-43-58;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8-917-740-32-33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Отделение ПКРС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453130,  г.Стерлитамак, ул.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Стерлибашевский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тракт, 39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Телефон приемной комиссии: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8 (3473) 26-39-40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6883" y="4218889"/>
            <a:ext cx="11692821" cy="1000132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Филиал ГБПОУ СМК с. Петровское 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453230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Ишимбайский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р-н, с. Петровское,  ул. Ленина, 25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Телефон приемной комиссии: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 (34794) 7-64-53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884" y="5371354"/>
            <a:ext cx="11692820" cy="1143008"/>
          </a:xfrm>
          <a:prstGeom prst="rect">
            <a:avLst/>
          </a:prstGeom>
          <a:solidFill>
            <a:srgbClr val="0030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Филиал ГБПОУ СМК с. Стерлибашево </a:t>
            </a: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453180,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Стерлибашевский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р-н, с.Стерлибашево,  ул. Школьная, 1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Телефон приемной комиссии: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 (34739)  2-24-27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9819" y="203205"/>
            <a:ext cx="1714887" cy="1969979"/>
          </a:xfrm>
          <a:prstGeom prst="rect">
            <a:avLst/>
          </a:prstGeom>
          <a:noFill/>
        </p:spPr>
      </p:pic>
      <p:sp>
        <p:nvSpPr>
          <p:cNvPr id="10" name="Нижний колонтитул 4">
            <a:extLst>
              <a:ext uri="{FF2B5EF4-FFF2-40B4-BE49-F238E27FC236}">
                <a16:creationId xmlns="" xmlns:a16="http://schemas.microsoft.com/office/drawing/2014/main" id="{A02453A7-9875-B44D-8277-1DB05E4F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64253" y="6611194"/>
            <a:ext cx="8392957" cy="183906"/>
          </a:xfrm>
        </p:spPr>
        <p:txBody>
          <a:bodyPr rtlCol="0"/>
          <a:lstStyle/>
          <a:p>
            <a:r>
              <a:rPr lang="ru-RU" sz="1200" dirty="0"/>
              <a:t>ГЕОЛОКАЦИЯ. АДРЕСА КОЛЛЕДЖЕЙ И ФИЛИАЛОВ ГБПОУ СТЕРЛИТАМАКСКОГО МЕЖОТРАСЛЕВОГО КОЛЛЕДЖА</a:t>
            </a:r>
          </a:p>
        </p:txBody>
      </p:sp>
    </p:spTree>
    <p:extLst>
      <p:ext uri="{BB962C8B-B14F-4D97-AF65-F5344CB8AC3E}">
        <p14:creationId xmlns:p14="http://schemas.microsoft.com/office/powerpoint/2010/main" val="4039580627"/>
      </p:ext>
    </p:extLst>
  </p:cSld>
  <p:clrMapOvr>
    <a:masterClrMapping/>
  </p:clrMapOvr>
  <p:transition advTm="1056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8699" y="219159"/>
            <a:ext cx="7775772" cy="800437"/>
          </a:xfrm>
          <a:solidFill>
            <a:srgbClr val="003366"/>
          </a:solidFill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Материально-техническое обеспечение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53" y="283025"/>
            <a:ext cx="705128" cy="736379"/>
          </a:xfrm>
          <a:prstGeom prst="rect">
            <a:avLst/>
          </a:prstGeom>
          <a:noFill/>
        </p:spPr>
      </p:pic>
      <p:sp>
        <p:nvSpPr>
          <p:cNvPr id="6" name="Подзаголовок 3"/>
          <p:cNvSpPr txBox="1">
            <a:spLocks/>
          </p:cNvSpPr>
          <p:nvPr/>
        </p:nvSpPr>
        <p:spPr>
          <a:xfrm>
            <a:off x="103425" y="1189533"/>
            <a:ext cx="8294339" cy="5332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Теоретические и практические занятия проводятся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учебных кабинетах и лабораториях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расположенных в четырех учебных корпусах, ветеринарной клинике,  в четырех учебных мастерских и отдельно стоящем спортзале.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- Для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занятий физической культурой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колледже имеются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четыре спортивных зала, гимнастический зал, тренажерный зал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Для проведения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собраний, тематических вечеров и других массовых мероприятий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используется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актовые залы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 370, 200, 100 мест, имеются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читальные залы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библиотеки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Для проведения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учебных практик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имеются четыре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учебные мастерские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с четырьмя цехами по видам работ,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гаражи на 10 боксов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  <a:r>
              <a:rPr lang="ru-RU" sz="1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колледже имеются транспортные средства: 9 грузовых учебных автомобиля, 21 легковых, 5 автобусов, 21 трактор, 10 комбайнов, 1 топливозаправщик, 2 мотоцикла, 10 самосвалов и др.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- Для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учебных занятий по вождению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автотранспорта оборудован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автодром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- Для учебных занятий по 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специальности №6.02.01 Ветеринария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имеется оборудованная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ветеринарная клиника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- Цеха учебных мастерских оборудованы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станками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по термической обработке и сварке металлов,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электролаборатория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- Имеются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четыре столовые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оборудованные необходимым технологическим оборудованием.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Иногородним студентам предоставляются места в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пяти общежитиях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общей площадь 13005,5 м</a:t>
            </a:r>
            <a:r>
              <a:rPr lang="ru-RU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Жилые комнаты на 800 мест частично оборудованы корпусной мебелью, холодильниками.</a:t>
            </a:r>
          </a:p>
        </p:txBody>
      </p:sp>
      <p:pic>
        <p:nvPicPr>
          <p:cNvPr id="7" name="Picture 4" descr="http://cmk.su/wp-content/uploads/2018/08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26" y="3738239"/>
            <a:ext cx="2700041" cy="17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mk.su/wp-content/uploads/2018/08/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5481" b="49781"/>
          <a:stretch/>
        </p:blipFill>
        <p:spPr bwMode="auto">
          <a:xfrm>
            <a:off x="8370574" y="2468070"/>
            <a:ext cx="1872710" cy="98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cmk.su/wp-content/uploads/2018/08/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447766" y="283025"/>
            <a:ext cx="3242642" cy="88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cmk.su/wp-content/uploads/2018/08/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124" y="1356656"/>
            <a:ext cx="3000319" cy="87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929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81000" y="381000"/>
            <a:ext cx="6359665" cy="840897"/>
          </a:xfrm>
          <a:solidFill>
            <a:srgbClr val="003366"/>
          </a:solidFill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Общий контингент</a:t>
            </a: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64816" y="1419744"/>
            <a:ext cx="11465740" cy="4743617"/>
          </a:xfrm>
          <a:ln>
            <a:solidFill>
              <a:srgbClr val="003366"/>
            </a:solidFill>
          </a:ln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Общий контингент обучающихся более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800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человек 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Ежегодный выпуск специалистов порядка 300 человек</a:t>
            </a:r>
          </a:p>
          <a:p>
            <a:pPr marL="0" indent="0">
              <a:lnSpc>
                <a:spcPct val="100000"/>
              </a:lnSpc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Из стен ГБПОУ СМК было выпущено более 55.000 специалистов среднего звена.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 всем реализуемым в колледже специальностям и профессиям вступительные испытания не проводятся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Студенты из малоимущих семей обеспечиваются социальной стипендией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ru-RU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Студенты, обучающиеся на «4» и «5», получают академическую стипендию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860" y="5247249"/>
            <a:ext cx="1404141" cy="1466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751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3154" y="381000"/>
            <a:ext cx="11357846" cy="1285959"/>
          </a:xfrm>
          <a:solidFill>
            <a:srgbClr val="003366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Преимущества 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среднего профессионального образования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81000" y="1856714"/>
            <a:ext cx="11430000" cy="4743617"/>
          </a:xfrm>
          <a:ln>
            <a:solidFill>
              <a:srgbClr val="003366"/>
            </a:solidFill>
          </a:ln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 всем реализуемым в колледже специальностям и профессиям </a:t>
            </a:r>
          </a:p>
          <a:p>
            <a:pPr marL="0" lvl="0" indent="0" algn="ctr">
              <a:lnSpc>
                <a:spcPct val="100000"/>
              </a:lnSpc>
              <a:buNone/>
            </a:pP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вступительные испытания не проводятся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обучение </a:t>
            </a: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бесплатно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зачисление на основе результатов конкурса </a:t>
            </a: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аттестатов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стажировки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на профильных предприятиях и за рубежом;</a:t>
            </a:r>
          </a:p>
          <a:p>
            <a:pPr lvl="0">
              <a:lnSpc>
                <a:spcPct val="120000"/>
              </a:lnSpc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возможность получения нескольких </a:t>
            </a: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дополнительных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профессий;</a:t>
            </a:r>
          </a:p>
          <a:p>
            <a:pPr lvl="0">
              <a:lnSpc>
                <a:spcPct val="120000"/>
              </a:lnSpc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нацеленность на получение студентом востребованной профессии;</a:t>
            </a:r>
          </a:p>
          <a:p>
            <a:pPr lvl="0">
              <a:lnSpc>
                <a:spcPct val="120000"/>
              </a:lnSpc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возможность поступления в вуз по профилю специальности </a:t>
            </a: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без ЕГЭ </a:t>
            </a:r>
          </a:p>
          <a:p>
            <a:pPr marL="273050" indent="1588">
              <a:lnSpc>
                <a:spcPct val="120000"/>
              </a:lnSpc>
              <a:buNone/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 </a:t>
            </a: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 укороченным срокам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трудоустройство выпускников;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832" y="5055065"/>
            <a:ext cx="1588169" cy="1658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2908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47363"/>
            <a:ext cx="5554579" cy="69591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Garamond" pitchFamily="18" charset="0"/>
              </a:rPr>
              <a:t>36.02.01 Ветеринария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999" y="1524000"/>
            <a:ext cx="11634537" cy="483235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Квалификация</a:t>
            </a:r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–Ветеринарный фельдшер</a:t>
            </a:r>
          </a:p>
          <a:p>
            <a:pPr marL="355600" indent="-355600">
              <a:buNone/>
            </a:pPr>
            <a:r>
              <a:rPr lang="ru-RU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Рабочие профессии: </a:t>
            </a:r>
            <a:r>
              <a:rPr lang="ru-RU" sz="4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Оператор по искусственному осеменению сельскохозяйственных животных и птицы</a:t>
            </a:r>
          </a:p>
          <a:p>
            <a:pPr marL="355600" indent="0">
              <a:buNone/>
            </a:pPr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Форма обучения:</a:t>
            </a:r>
            <a:r>
              <a:rPr lang="ru-RU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очная</a:t>
            </a:r>
            <a:endParaRPr lang="ru-RU" sz="5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355600" indent="0">
              <a:buNone/>
            </a:pPr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Срок обучения: 9 классов –</a:t>
            </a:r>
            <a:r>
              <a:rPr lang="ru-RU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 года 10 месяцев</a:t>
            </a:r>
          </a:p>
          <a:p>
            <a:pPr marL="355600" indent="0">
              <a:buNone/>
            </a:pPr>
            <a:r>
              <a:rPr lang="ru-RU" sz="55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Проходной балл – 3,8</a:t>
            </a:r>
          </a:p>
          <a:p>
            <a:pPr marL="355600" indent="0">
              <a:buNone/>
            </a:pPr>
            <a:r>
              <a:rPr lang="ru-RU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Где можно работать: 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Комитет ветеринарного контроля  и надзора Учреждения Государственной таможенной службы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Лаборатории ветеринарно-санитарной экспертизы рынков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Колбасные и консервные предприятия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Мясоперерабатывающие предприятия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Научно-исследовательские институты, учебные заведения, организации ветеринарного профиля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Военно-ветеринарная служба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Лаборатории</a:t>
            </a:r>
          </a:p>
          <a:p>
            <a:pPr marL="450850" indent="-95250"/>
            <a:r>
              <a:rPr lang="ru-RU" sz="5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Кинолог</a:t>
            </a:r>
          </a:p>
          <a:p>
            <a:pPr marL="450850" indent="-95250"/>
            <a:endParaRPr lang="ru-RU" sz="4200" dirty="0">
              <a:latin typeface="Georgia" panose="02040502050405020303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50549" y="6347620"/>
            <a:ext cx="4114800" cy="365125"/>
          </a:xfrm>
        </p:spPr>
        <p:txBody>
          <a:bodyPr/>
          <a:lstStyle/>
          <a:p>
            <a:r>
              <a:rPr lang="ru-RU" dirty="0"/>
              <a:t>Специальности ГБПОУ СМК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34" y="145494"/>
            <a:ext cx="2369169" cy="17362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165" y="5277853"/>
            <a:ext cx="1374836" cy="1435768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A1BDA37-332D-4359-9748-3F3528889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04" y="145495"/>
            <a:ext cx="2614832" cy="1736249"/>
          </a:xfrm>
          <a:prstGeom prst="rect">
            <a:avLst/>
          </a:prstGeom>
        </p:spPr>
      </p:pic>
      <p:pic>
        <p:nvPicPr>
          <p:cNvPr id="2050" name="Picture 2" descr="https://www.groupe-esa.com/wp-content/uploads/2017/04/0BANNIERE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598" y="2119391"/>
            <a:ext cx="2695043" cy="128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sanity.io/images/0vv8moc6/dvm360/547a3bc4fa637039df4052822fb9ec4a90c47dc8-5528x368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84" y="5106028"/>
            <a:ext cx="1979833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to.ric.mil.ru/upload/site193/document_news/000/504/870/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76" y="5107331"/>
            <a:ext cx="1780300" cy="133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vuzopedia.ru/storage/app/uploads/public/62d/fd5/b57/62dfd5b57d6c543649652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15" y="5083432"/>
            <a:ext cx="2025842" cy="13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9"/>
          <p:cNvSpPr txBox="1">
            <a:spLocks/>
          </p:cNvSpPr>
          <p:nvPr/>
        </p:nvSpPr>
        <p:spPr>
          <a:xfrm>
            <a:off x="243435" y="534237"/>
            <a:ext cx="6294930" cy="809042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0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4237"/>
            <a:ext cx="5554579" cy="69575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35.02.05 Агрономия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283368"/>
            <a:ext cx="11811000" cy="507298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Квалификация –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Агроном</a:t>
            </a:r>
          </a:p>
          <a:p>
            <a:pPr>
              <a:buNone/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Рабочие профессии: 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Садовник;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Тракторист машинист сельскохозяйственного производства</a:t>
            </a:r>
          </a:p>
          <a:p>
            <a:pPr>
              <a:buNone/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Форма обучения: очная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Срок обучения</a:t>
            </a: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: 9 классов –3 года 10 месяцев</a:t>
            </a:r>
          </a:p>
          <a:p>
            <a:pPr>
              <a:buNone/>
            </a:pPr>
            <a:r>
              <a:rPr lang="ru-RU" sz="19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Проходной балл – 3,6</a:t>
            </a:r>
          </a:p>
          <a:p>
            <a:pPr>
              <a:buNone/>
            </a:pPr>
            <a:r>
              <a:rPr lang="ru-RU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Где можно работать: </a:t>
            </a:r>
            <a:r>
              <a:rPr lang="ru-RU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Агроинженер</a:t>
            </a: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; Агрохимик; Эколог;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Комитет фитосанитарного контроля  и надзора Учреждения Государственной таможенной службы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Лаборатории генетики и биотехнологии; лаборатории флоры и растительных ресурсов.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Технолог пищевой промышленности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Тепличное хозяйство;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Научно-исследовательские институты, учебные заведения, организации аграрного профиля</a:t>
            </a:r>
          </a:p>
          <a:p>
            <a:pPr>
              <a:buNone/>
            </a:pPr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Специалист по испытанию/производству пестицидов</a:t>
            </a:r>
            <a:endParaRPr lang="ru-RU" sz="1900" dirty="0">
              <a:latin typeface="Georgia" panose="02040502050405020303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Специальности ГБПОУ СМК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068" y="131133"/>
            <a:ext cx="2643968" cy="17582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90" y="131134"/>
            <a:ext cx="2916894" cy="17582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96" y="1889372"/>
            <a:ext cx="2830338" cy="18868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90" y="2386583"/>
            <a:ext cx="2137905" cy="13100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FBCDA92-963E-4AD9-8635-65989AE92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7165" y="5277853"/>
            <a:ext cx="1374836" cy="1435768"/>
          </a:xfrm>
          <a:prstGeom prst="rect">
            <a:avLst/>
          </a:prstGeom>
          <a:noFill/>
        </p:spPr>
      </p:pic>
      <p:sp>
        <p:nvSpPr>
          <p:cNvPr id="14" name="Объект 9"/>
          <p:cNvSpPr txBox="1">
            <a:spLocks/>
          </p:cNvSpPr>
          <p:nvPr/>
        </p:nvSpPr>
        <p:spPr>
          <a:xfrm>
            <a:off x="243435" y="534237"/>
            <a:ext cx="6003616" cy="695752"/>
          </a:xfrm>
          <a:prstGeom prst="rect">
            <a:avLst/>
          </a:prstGeom>
          <a:ln>
            <a:solidFill>
              <a:srgbClr val="003366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A49627-BF3F-409F-AD52-1B30DD7AB3C6}">
  <ds:schemaRefs>
    <ds:schemaRef ds:uri="http://schemas.microsoft.com/office/2006/metadata/properties"/>
    <ds:schemaRef ds:uri="http://purl.org/dc/terms/"/>
    <ds:schemaRef ds:uri="http://purl.org/dc/elements/1.1/"/>
    <ds:schemaRef ds:uri="71af3243-3dd4-4a8d-8c0d-dd76da1f02a5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230e9df3-be65-4c73-a93b-d1236ebd677e"/>
    <ds:schemaRef ds:uri="16c05727-aa75-4e4a-9b5f-8a80a1165891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3E722B-1125-4A71-8202-FAD6A1C14A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TM11580736</Template>
  <TotalTime>0</TotalTime>
  <Words>1778</Words>
  <Application>Microsoft Office PowerPoint</Application>
  <PresentationFormat>Произвольный</PresentationFormat>
  <Paragraphs>305</Paragraphs>
  <Slides>29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ГБПОУ Стерлитамакский межотраслевой колледж</vt:lpstr>
      <vt:lpstr>Презентация PowerPoint</vt:lpstr>
      <vt:lpstr>ВРЕМЕННАЯ ШКАЛА </vt:lpstr>
      <vt:lpstr>ГБПОУ СМК представляет собой территориально распределенный учебный комплекс, имеющий в своём составе колледж и 2 филиала</vt:lpstr>
      <vt:lpstr>Материально-техническое обеспечение</vt:lpstr>
      <vt:lpstr>Общий контингент</vt:lpstr>
      <vt:lpstr>Преимущества  среднего профессионального образования</vt:lpstr>
      <vt:lpstr>36.02.01 Ветеринария</vt:lpstr>
      <vt:lpstr>35.02.05 Агрономия</vt:lpstr>
      <vt:lpstr>44.02.06 Профессиональное обучение  ( ПО ОТРАСЛЯМ)</vt:lpstr>
      <vt:lpstr>38.02.01 Экономика и бухгалтерский учет ( ПО ОТРАСЛЯМ)</vt:lpstr>
      <vt:lpstr>15.01.05. Сварщик ручной и частично механизированной  сварки (наплавки) </vt:lpstr>
      <vt:lpstr>23.01.06.МАШИНИСТ ДОРОЖНЫХ И СТРОИТЕЛЬНЫХ МАШИН (бульдозерист)</vt:lpstr>
      <vt:lpstr>35.01.27. Мастер сельскохозяйственного производства</vt:lpstr>
      <vt:lpstr>35.01.15. Мастер по ремонту и обслуживанию электрооборудования  в сельском хозяйстве</vt:lpstr>
      <vt:lpstr>35.01.27. Мастер сельскохозяйственного производства</vt:lpstr>
      <vt:lpstr> Внеурочная деятельность: Организация занятости и досуга студентов</vt:lpstr>
      <vt:lpstr>Презентация PowerPoint</vt:lpstr>
      <vt:lpstr>Волонтерский отряд «Крылья надежды»</vt:lpstr>
      <vt:lpstr>Ансамбль «Беркуты» филиал с.Стерлибашево</vt:lpstr>
      <vt:lpstr>Кавер-группа «Город N»</vt:lpstr>
      <vt:lpstr>Кружок «Патриот»</vt:lpstr>
      <vt:lpstr>Экскурсии на предприятия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Приемная компания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2021-09-07T04:41:26Z</dcterms:created>
  <dcterms:modified xsi:type="dcterms:W3CDTF">2024-01-29T18:20:19Z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